
<file path=[Content_Types].xml><?xml version="1.0" encoding="utf-8"?>
<Types xmlns="http://schemas.openxmlformats.org/package/2006/content-types">
  <Default Extension="png" ContentType="image/png"/>
  <Default Extension="svg" ContentType="image/svg+xml"/>
  <Default Extension="emf" ContentType="image/x-emf"/>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6"/>
  </p:notesMasterIdLst>
  <p:sldIdLst>
    <p:sldId id="306" r:id="rId5"/>
    <p:sldId id="371" r:id="rId6"/>
    <p:sldId id="372" r:id="rId7"/>
    <p:sldId id="374" r:id="rId8"/>
    <p:sldId id="375" r:id="rId9"/>
    <p:sldId id="376" r:id="rId10"/>
    <p:sldId id="378" r:id="rId11"/>
    <p:sldId id="379" r:id="rId12"/>
    <p:sldId id="314" r:id="rId13"/>
    <p:sldId id="321" r:id="rId14"/>
    <p:sldId id="426" r:id="rId15"/>
    <p:sldId id="420" r:id="rId16"/>
    <p:sldId id="385" r:id="rId17"/>
    <p:sldId id="312" r:id="rId18"/>
    <p:sldId id="313" r:id="rId19"/>
    <p:sldId id="386" r:id="rId20"/>
    <p:sldId id="325" r:id="rId21"/>
    <p:sldId id="323" r:id="rId22"/>
    <p:sldId id="388" r:id="rId23"/>
    <p:sldId id="380" r:id="rId24"/>
    <p:sldId id="326" r:id="rId25"/>
    <p:sldId id="327" r:id="rId26"/>
    <p:sldId id="381" r:id="rId27"/>
    <p:sldId id="382" r:id="rId28"/>
    <p:sldId id="421" r:id="rId29"/>
    <p:sldId id="383" r:id="rId30"/>
    <p:sldId id="384" r:id="rId31"/>
    <p:sldId id="414" r:id="rId32"/>
    <p:sldId id="415" r:id="rId33"/>
    <p:sldId id="416" r:id="rId34"/>
    <p:sldId id="417" r:id="rId35"/>
    <p:sldId id="423" r:id="rId36"/>
    <p:sldId id="424" r:id="rId37"/>
    <p:sldId id="425" r:id="rId38"/>
    <p:sldId id="422" r:id="rId39"/>
    <p:sldId id="387" r:id="rId40"/>
    <p:sldId id="389" r:id="rId41"/>
    <p:sldId id="390" r:id="rId42"/>
    <p:sldId id="391" r:id="rId43"/>
    <p:sldId id="392" r:id="rId44"/>
    <p:sldId id="393" r:id="rId45"/>
    <p:sldId id="394" r:id="rId46"/>
    <p:sldId id="395" r:id="rId47"/>
    <p:sldId id="396" r:id="rId48"/>
    <p:sldId id="397" r:id="rId49"/>
    <p:sldId id="398" r:id="rId50"/>
    <p:sldId id="399" r:id="rId51"/>
    <p:sldId id="400" r:id="rId52"/>
    <p:sldId id="401" r:id="rId53"/>
    <p:sldId id="403" r:id="rId54"/>
    <p:sldId id="404" r:id="rId55"/>
    <p:sldId id="405" r:id="rId56"/>
    <p:sldId id="406" r:id="rId57"/>
    <p:sldId id="407" r:id="rId58"/>
    <p:sldId id="408" r:id="rId59"/>
    <p:sldId id="409" r:id="rId60"/>
    <p:sldId id="410" r:id="rId61"/>
    <p:sldId id="411" r:id="rId62"/>
    <p:sldId id="412" r:id="rId63"/>
    <p:sldId id="413" r:id="rId64"/>
    <p:sldId id="419" r:id="rId6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nnolly, Jennifer" initials="CJ" lastIdx="0" clrIdx="0">
    <p:extLst>
      <p:ext uri="{19B8F6BF-5375-455C-9EA6-DF929625EA0E}">
        <p15:presenceInfo xmlns:p15="http://schemas.microsoft.com/office/powerpoint/2012/main" userId="S-1-5-21-9122744-1459314617-231145771-206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8"/>
    <a:srgbClr val="F5A81C"/>
    <a:srgbClr val="641934"/>
    <a:srgbClr val="ADAFAF"/>
    <a:srgbClr val="565A5C"/>
    <a:srgbClr val="53575A"/>
    <a:srgbClr val="2B2D2E"/>
    <a:srgbClr val="00A5B5"/>
    <a:srgbClr val="FF8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52"/>
    <p:restoredTop sz="95407" autoAdjust="0"/>
  </p:normalViewPr>
  <p:slideViewPr>
    <p:cSldViewPr snapToGrid="0" snapToObjects="1">
      <p:cViewPr varScale="1">
        <p:scale>
          <a:sx n="90" d="100"/>
          <a:sy n="90" d="100"/>
        </p:scale>
        <p:origin x="954" y="90"/>
      </p:cViewPr>
      <p:guideLst/>
    </p:cSldViewPr>
  </p:slideViewPr>
  <p:notesTextViewPr>
    <p:cViewPr>
      <p:scale>
        <a:sx n="55" d="100"/>
        <a:sy n="5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C306A0E-9328-8C46-95CC-BFF8C8E8FEB2}" type="datetimeFigureOut">
              <a:rPr lang="en-US" smtClean="0"/>
              <a:t>1/5/2024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AC9D47D-2533-034D-AEFD-5586B91A80A8}" type="slidenum">
              <a:rPr lang="en-US" smtClean="0"/>
              <a:t>‹#›</a:t>
            </a:fld>
            <a:endParaRPr lang="en-US"/>
          </a:p>
        </p:txBody>
      </p:sp>
    </p:spTree>
    <p:extLst>
      <p:ext uri="{BB962C8B-B14F-4D97-AF65-F5344CB8AC3E}">
        <p14:creationId xmlns:p14="http://schemas.microsoft.com/office/powerpoint/2010/main" val="4208166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2</a:t>
            </a:fld>
            <a:endParaRPr lang="en-US"/>
          </a:p>
        </p:txBody>
      </p:sp>
    </p:spTree>
    <p:extLst>
      <p:ext uri="{BB962C8B-B14F-4D97-AF65-F5344CB8AC3E}">
        <p14:creationId xmlns:p14="http://schemas.microsoft.com/office/powerpoint/2010/main" val="1222496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11</a:t>
            </a:fld>
            <a:endParaRPr lang="en-US"/>
          </a:p>
        </p:txBody>
      </p:sp>
    </p:spTree>
    <p:extLst>
      <p:ext uri="{BB962C8B-B14F-4D97-AF65-F5344CB8AC3E}">
        <p14:creationId xmlns:p14="http://schemas.microsoft.com/office/powerpoint/2010/main" val="3936972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12</a:t>
            </a:fld>
            <a:endParaRPr lang="en-US"/>
          </a:p>
        </p:txBody>
      </p:sp>
    </p:spTree>
    <p:extLst>
      <p:ext uri="{BB962C8B-B14F-4D97-AF65-F5344CB8AC3E}">
        <p14:creationId xmlns:p14="http://schemas.microsoft.com/office/powerpoint/2010/main" val="42902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13</a:t>
            </a:fld>
            <a:endParaRPr lang="en-US"/>
          </a:p>
        </p:txBody>
      </p:sp>
    </p:spTree>
    <p:extLst>
      <p:ext uri="{BB962C8B-B14F-4D97-AF65-F5344CB8AC3E}">
        <p14:creationId xmlns:p14="http://schemas.microsoft.com/office/powerpoint/2010/main" val="2294790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14</a:t>
            </a:fld>
            <a:endParaRPr lang="en-US"/>
          </a:p>
        </p:txBody>
      </p:sp>
    </p:spTree>
    <p:extLst>
      <p:ext uri="{BB962C8B-B14F-4D97-AF65-F5344CB8AC3E}">
        <p14:creationId xmlns:p14="http://schemas.microsoft.com/office/powerpoint/2010/main" val="2292040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15</a:t>
            </a:fld>
            <a:endParaRPr lang="en-US"/>
          </a:p>
        </p:txBody>
      </p:sp>
    </p:spTree>
    <p:extLst>
      <p:ext uri="{BB962C8B-B14F-4D97-AF65-F5344CB8AC3E}">
        <p14:creationId xmlns:p14="http://schemas.microsoft.com/office/powerpoint/2010/main" val="14030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16</a:t>
            </a:fld>
            <a:endParaRPr lang="en-US"/>
          </a:p>
        </p:txBody>
      </p:sp>
    </p:spTree>
    <p:extLst>
      <p:ext uri="{BB962C8B-B14F-4D97-AF65-F5344CB8AC3E}">
        <p14:creationId xmlns:p14="http://schemas.microsoft.com/office/powerpoint/2010/main" val="1922180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17</a:t>
            </a:fld>
            <a:endParaRPr lang="en-US"/>
          </a:p>
        </p:txBody>
      </p:sp>
    </p:spTree>
    <p:extLst>
      <p:ext uri="{BB962C8B-B14F-4D97-AF65-F5344CB8AC3E}">
        <p14:creationId xmlns:p14="http://schemas.microsoft.com/office/powerpoint/2010/main" val="4245697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18</a:t>
            </a:fld>
            <a:endParaRPr lang="en-US"/>
          </a:p>
        </p:txBody>
      </p:sp>
    </p:spTree>
    <p:extLst>
      <p:ext uri="{BB962C8B-B14F-4D97-AF65-F5344CB8AC3E}">
        <p14:creationId xmlns:p14="http://schemas.microsoft.com/office/powerpoint/2010/main" val="3494200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19</a:t>
            </a:fld>
            <a:endParaRPr lang="en-US"/>
          </a:p>
        </p:txBody>
      </p:sp>
    </p:spTree>
    <p:extLst>
      <p:ext uri="{BB962C8B-B14F-4D97-AF65-F5344CB8AC3E}">
        <p14:creationId xmlns:p14="http://schemas.microsoft.com/office/powerpoint/2010/main" val="2522804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20</a:t>
            </a:fld>
            <a:endParaRPr lang="en-US"/>
          </a:p>
        </p:txBody>
      </p:sp>
    </p:spTree>
    <p:extLst>
      <p:ext uri="{BB962C8B-B14F-4D97-AF65-F5344CB8AC3E}">
        <p14:creationId xmlns:p14="http://schemas.microsoft.com/office/powerpoint/2010/main" val="2247669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3</a:t>
            </a:fld>
            <a:endParaRPr lang="en-US"/>
          </a:p>
        </p:txBody>
      </p:sp>
    </p:spTree>
    <p:extLst>
      <p:ext uri="{BB962C8B-B14F-4D97-AF65-F5344CB8AC3E}">
        <p14:creationId xmlns:p14="http://schemas.microsoft.com/office/powerpoint/2010/main" val="3450209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21</a:t>
            </a:fld>
            <a:endParaRPr lang="en-US"/>
          </a:p>
        </p:txBody>
      </p:sp>
    </p:spTree>
    <p:extLst>
      <p:ext uri="{BB962C8B-B14F-4D97-AF65-F5344CB8AC3E}">
        <p14:creationId xmlns:p14="http://schemas.microsoft.com/office/powerpoint/2010/main" val="604469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22</a:t>
            </a:fld>
            <a:endParaRPr lang="en-US"/>
          </a:p>
        </p:txBody>
      </p:sp>
    </p:spTree>
    <p:extLst>
      <p:ext uri="{BB962C8B-B14F-4D97-AF65-F5344CB8AC3E}">
        <p14:creationId xmlns:p14="http://schemas.microsoft.com/office/powerpoint/2010/main" val="1594573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23</a:t>
            </a:fld>
            <a:endParaRPr lang="en-US"/>
          </a:p>
        </p:txBody>
      </p:sp>
    </p:spTree>
    <p:extLst>
      <p:ext uri="{BB962C8B-B14F-4D97-AF65-F5344CB8AC3E}">
        <p14:creationId xmlns:p14="http://schemas.microsoft.com/office/powerpoint/2010/main" val="2412390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24</a:t>
            </a:fld>
            <a:endParaRPr lang="en-US"/>
          </a:p>
        </p:txBody>
      </p:sp>
    </p:spTree>
    <p:extLst>
      <p:ext uri="{BB962C8B-B14F-4D97-AF65-F5344CB8AC3E}">
        <p14:creationId xmlns:p14="http://schemas.microsoft.com/office/powerpoint/2010/main" val="3505537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25</a:t>
            </a:fld>
            <a:endParaRPr lang="en-US"/>
          </a:p>
        </p:txBody>
      </p:sp>
    </p:spTree>
    <p:extLst>
      <p:ext uri="{BB962C8B-B14F-4D97-AF65-F5344CB8AC3E}">
        <p14:creationId xmlns:p14="http://schemas.microsoft.com/office/powerpoint/2010/main" val="320065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26</a:t>
            </a:fld>
            <a:endParaRPr lang="en-US"/>
          </a:p>
        </p:txBody>
      </p:sp>
    </p:spTree>
    <p:extLst>
      <p:ext uri="{BB962C8B-B14F-4D97-AF65-F5344CB8AC3E}">
        <p14:creationId xmlns:p14="http://schemas.microsoft.com/office/powerpoint/2010/main" val="691195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27</a:t>
            </a:fld>
            <a:endParaRPr lang="en-US"/>
          </a:p>
        </p:txBody>
      </p:sp>
    </p:spTree>
    <p:extLst>
      <p:ext uri="{BB962C8B-B14F-4D97-AF65-F5344CB8AC3E}">
        <p14:creationId xmlns:p14="http://schemas.microsoft.com/office/powerpoint/2010/main" val="1241729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28</a:t>
            </a:fld>
            <a:endParaRPr lang="en-US"/>
          </a:p>
        </p:txBody>
      </p:sp>
    </p:spTree>
    <p:extLst>
      <p:ext uri="{BB962C8B-B14F-4D97-AF65-F5344CB8AC3E}">
        <p14:creationId xmlns:p14="http://schemas.microsoft.com/office/powerpoint/2010/main" val="137794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29</a:t>
            </a:fld>
            <a:endParaRPr lang="en-US"/>
          </a:p>
        </p:txBody>
      </p:sp>
    </p:spTree>
    <p:extLst>
      <p:ext uri="{BB962C8B-B14F-4D97-AF65-F5344CB8AC3E}">
        <p14:creationId xmlns:p14="http://schemas.microsoft.com/office/powerpoint/2010/main" val="2169927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30</a:t>
            </a:fld>
            <a:endParaRPr lang="en-US"/>
          </a:p>
        </p:txBody>
      </p:sp>
    </p:spTree>
    <p:extLst>
      <p:ext uri="{BB962C8B-B14F-4D97-AF65-F5344CB8AC3E}">
        <p14:creationId xmlns:p14="http://schemas.microsoft.com/office/powerpoint/2010/main" val="1032893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4</a:t>
            </a:fld>
            <a:endParaRPr lang="en-US"/>
          </a:p>
        </p:txBody>
      </p:sp>
    </p:spTree>
    <p:extLst>
      <p:ext uri="{BB962C8B-B14F-4D97-AF65-F5344CB8AC3E}">
        <p14:creationId xmlns:p14="http://schemas.microsoft.com/office/powerpoint/2010/main" val="90922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31</a:t>
            </a:fld>
            <a:endParaRPr lang="en-US"/>
          </a:p>
        </p:txBody>
      </p:sp>
    </p:spTree>
    <p:extLst>
      <p:ext uri="{BB962C8B-B14F-4D97-AF65-F5344CB8AC3E}">
        <p14:creationId xmlns:p14="http://schemas.microsoft.com/office/powerpoint/2010/main" val="3543317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32</a:t>
            </a:fld>
            <a:endParaRPr lang="en-US"/>
          </a:p>
        </p:txBody>
      </p:sp>
    </p:spTree>
    <p:extLst>
      <p:ext uri="{BB962C8B-B14F-4D97-AF65-F5344CB8AC3E}">
        <p14:creationId xmlns:p14="http://schemas.microsoft.com/office/powerpoint/2010/main" val="2699596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33</a:t>
            </a:fld>
            <a:endParaRPr lang="en-US"/>
          </a:p>
        </p:txBody>
      </p:sp>
    </p:spTree>
    <p:extLst>
      <p:ext uri="{BB962C8B-B14F-4D97-AF65-F5344CB8AC3E}">
        <p14:creationId xmlns:p14="http://schemas.microsoft.com/office/powerpoint/2010/main" val="440661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34</a:t>
            </a:fld>
            <a:endParaRPr lang="en-US"/>
          </a:p>
        </p:txBody>
      </p:sp>
    </p:spTree>
    <p:extLst>
      <p:ext uri="{BB962C8B-B14F-4D97-AF65-F5344CB8AC3E}">
        <p14:creationId xmlns:p14="http://schemas.microsoft.com/office/powerpoint/2010/main" val="927748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35</a:t>
            </a:fld>
            <a:endParaRPr lang="en-US"/>
          </a:p>
        </p:txBody>
      </p:sp>
    </p:spTree>
    <p:extLst>
      <p:ext uri="{BB962C8B-B14F-4D97-AF65-F5344CB8AC3E}">
        <p14:creationId xmlns:p14="http://schemas.microsoft.com/office/powerpoint/2010/main" val="2079020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36</a:t>
            </a:fld>
            <a:endParaRPr lang="en-US"/>
          </a:p>
        </p:txBody>
      </p:sp>
    </p:spTree>
    <p:extLst>
      <p:ext uri="{BB962C8B-B14F-4D97-AF65-F5344CB8AC3E}">
        <p14:creationId xmlns:p14="http://schemas.microsoft.com/office/powerpoint/2010/main" val="4150547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37</a:t>
            </a:fld>
            <a:endParaRPr lang="en-US"/>
          </a:p>
        </p:txBody>
      </p:sp>
    </p:spTree>
    <p:extLst>
      <p:ext uri="{BB962C8B-B14F-4D97-AF65-F5344CB8AC3E}">
        <p14:creationId xmlns:p14="http://schemas.microsoft.com/office/powerpoint/2010/main" val="119150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38</a:t>
            </a:fld>
            <a:endParaRPr lang="en-US"/>
          </a:p>
        </p:txBody>
      </p:sp>
    </p:spTree>
    <p:extLst>
      <p:ext uri="{BB962C8B-B14F-4D97-AF65-F5344CB8AC3E}">
        <p14:creationId xmlns:p14="http://schemas.microsoft.com/office/powerpoint/2010/main" val="39768691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39</a:t>
            </a:fld>
            <a:endParaRPr lang="en-US"/>
          </a:p>
        </p:txBody>
      </p:sp>
    </p:spTree>
    <p:extLst>
      <p:ext uri="{BB962C8B-B14F-4D97-AF65-F5344CB8AC3E}">
        <p14:creationId xmlns:p14="http://schemas.microsoft.com/office/powerpoint/2010/main" val="1443996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40</a:t>
            </a:fld>
            <a:endParaRPr lang="en-US"/>
          </a:p>
        </p:txBody>
      </p:sp>
    </p:spTree>
    <p:extLst>
      <p:ext uri="{BB962C8B-B14F-4D97-AF65-F5344CB8AC3E}">
        <p14:creationId xmlns:p14="http://schemas.microsoft.com/office/powerpoint/2010/main" val="385570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5</a:t>
            </a:fld>
            <a:endParaRPr lang="en-US"/>
          </a:p>
        </p:txBody>
      </p:sp>
    </p:spTree>
    <p:extLst>
      <p:ext uri="{BB962C8B-B14F-4D97-AF65-F5344CB8AC3E}">
        <p14:creationId xmlns:p14="http://schemas.microsoft.com/office/powerpoint/2010/main" val="41284072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41</a:t>
            </a:fld>
            <a:endParaRPr lang="en-US"/>
          </a:p>
        </p:txBody>
      </p:sp>
    </p:spTree>
    <p:extLst>
      <p:ext uri="{BB962C8B-B14F-4D97-AF65-F5344CB8AC3E}">
        <p14:creationId xmlns:p14="http://schemas.microsoft.com/office/powerpoint/2010/main" val="16020085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42</a:t>
            </a:fld>
            <a:endParaRPr lang="en-US"/>
          </a:p>
        </p:txBody>
      </p:sp>
    </p:spTree>
    <p:extLst>
      <p:ext uri="{BB962C8B-B14F-4D97-AF65-F5344CB8AC3E}">
        <p14:creationId xmlns:p14="http://schemas.microsoft.com/office/powerpoint/2010/main" val="3203100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43</a:t>
            </a:fld>
            <a:endParaRPr lang="en-US"/>
          </a:p>
        </p:txBody>
      </p:sp>
    </p:spTree>
    <p:extLst>
      <p:ext uri="{BB962C8B-B14F-4D97-AF65-F5344CB8AC3E}">
        <p14:creationId xmlns:p14="http://schemas.microsoft.com/office/powerpoint/2010/main" val="127049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44</a:t>
            </a:fld>
            <a:endParaRPr lang="en-US"/>
          </a:p>
        </p:txBody>
      </p:sp>
    </p:spTree>
    <p:extLst>
      <p:ext uri="{BB962C8B-B14F-4D97-AF65-F5344CB8AC3E}">
        <p14:creationId xmlns:p14="http://schemas.microsoft.com/office/powerpoint/2010/main" val="3739496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45</a:t>
            </a:fld>
            <a:endParaRPr lang="en-US"/>
          </a:p>
        </p:txBody>
      </p:sp>
    </p:spTree>
    <p:extLst>
      <p:ext uri="{BB962C8B-B14F-4D97-AF65-F5344CB8AC3E}">
        <p14:creationId xmlns:p14="http://schemas.microsoft.com/office/powerpoint/2010/main" val="17654483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46</a:t>
            </a:fld>
            <a:endParaRPr lang="en-US"/>
          </a:p>
        </p:txBody>
      </p:sp>
    </p:spTree>
    <p:extLst>
      <p:ext uri="{BB962C8B-B14F-4D97-AF65-F5344CB8AC3E}">
        <p14:creationId xmlns:p14="http://schemas.microsoft.com/office/powerpoint/2010/main" val="19640424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47</a:t>
            </a:fld>
            <a:endParaRPr lang="en-US"/>
          </a:p>
        </p:txBody>
      </p:sp>
    </p:spTree>
    <p:extLst>
      <p:ext uri="{BB962C8B-B14F-4D97-AF65-F5344CB8AC3E}">
        <p14:creationId xmlns:p14="http://schemas.microsoft.com/office/powerpoint/2010/main" val="1349310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48</a:t>
            </a:fld>
            <a:endParaRPr lang="en-US"/>
          </a:p>
        </p:txBody>
      </p:sp>
    </p:spTree>
    <p:extLst>
      <p:ext uri="{BB962C8B-B14F-4D97-AF65-F5344CB8AC3E}">
        <p14:creationId xmlns:p14="http://schemas.microsoft.com/office/powerpoint/2010/main" val="35388050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49</a:t>
            </a:fld>
            <a:endParaRPr lang="en-US"/>
          </a:p>
        </p:txBody>
      </p:sp>
    </p:spTree>
    <p:extLst>
      <p:ext uri="{BB962C8B-B14F-4D97-AF65-F5344CB8AC3E}">
        <p14:creationId xmlns:p14="http://schemas.microsoft.com/office/powerpoint/2010/main" val="7659794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50</a:t>
            </a:fld>
            <a:endParaRPr lang="en-US"/>
          </a:p>
        </p:txBody>
      </p:sp>
    </p:spTree>
    <p:extLst>
      <p:ext uri="{BB962C8B-B14F-4D97-AF65-F5344CB8AC3E}">
        <p14:creationId xmlns:p14="http://schemas.microsoft.com/office/powerpoint/2010/main" val="2572186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6</a:t>
            </a:fld>
            <a:endParaRPr lang="en-US"/>
          </a:p>
        </p:txBody>
      </p:sp>
    </p:spTree>
    <p:extLst>
      <p:ext uri="{BB962C8B-B14F-4D97-AF65-F5344CB8AC3E}">
        <p14:creationId xmlns:p14="http://schemas.microsoft.com/office/powerpoint/2010/main" val="641258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51</a:t>
            </a:fld>
            <a:endParaRPr lang="en-US"/>
          </a:p>
        </p:txBody>
      </p:sp>
    </p:spTree>
    <p:extLst>
      <p:ext uri="{BB962C8B-B14F-4D97-AF65-F5344CB8AC3E}">
        <p14:creationId xmlns:p14="http://schemas.microsoft.com/office/powerpoint/2010/main" val="37910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52</a:t>
            </a:fld>
            <a:endParaRPr lang="en-US"/>
          </a:p>
        </p:txBody>
      </p:sp>
    </p:spTree>
    <p:extLst>
      <p:ext uri="{BB962C8B-B14F-4D97-AF65-F5344CB8AC3E}">
        <p14:creationId xmlns:p14="http://schemas.microsoft.com/office/powerpoint/2010/main" val="17360334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53</a:t>
            </a:fld>
            <a:endParaRPr lang="en-US"/>
          </a:p>
        </p:txBody>
      </p:sp>
    </p:spTree>
    <p:extLst>
      <p:ext uri="{BB962C8B-B14F-4D97-AF65-F5344CB8AC3E}">
        <p14:creationId xmlns:p14="http://schemas.microsoft.com/office/powerpoint/2010/main" val="19534547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54</a:t>
            </a:fld>
            <a:endParaRPr lang="en-US"/>
          </a:p>
        </p:txBody>
      </p:sp>
    </p:spTree>
    <p:extLst>
      <p:ext uri="{BB962C8B-B14F-4D97-AF65-F5344CB8AC3E}">
        <p14:creationId xmlns:p14="http://schemas.microsoft.com/office/powerpoint/2010/main" val="38375624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55</a:t>
            </a:fld>
            <a:endParaRPr lang="en-US"/>
          </a:p>
        </p:txBody>
      </p:sp>
    </p:spTree>
    <p:extLst>
      <p:ext uri="{BB962C8B-B14F-4D97-AF65-F5344CB8AC3E}">
        <p14:creationId xmlns:p14="http://schemas.microsoft.com/office/powerpoint/2010/main" val="31811207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56</a:t>
            </a:fld>
            <a:endParaRPr lang="en-US"/>
          </a:p>
        </p:txBody>
      </p:sp>
    </p:spTree>
    <p:extLst>
      <p:ext uri="{BB962C8B-B14F-4D97-AF65-F5344CB8AC3E}">
        <p14:creationId xmlns:p14="http://schemas.microsoft.com/office/powerpoint/2010/main" val="39275280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57</a:t>
            </a:fld>
            <a:endParaRPr lang="en-US"/>
          </a:p>
        </p:txBody>
      </p:sp>
    </p:spTree>
    <p:extLst>
      <p:ext uri="{BB962C8B-B14F-4D97-AF65-F5344CB8AC3E}">
        <p14:creationId xmlns:p14="http://schemas.microsoft.com/office/powerpoint/2010/main" val="42767076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58</a:t>
            </a:fld>
            <a:endParaRPr lang="en-US"/>
          </a:p>
        </p:txBody>
      </p:sp>
    </p:spTree>
    <p:extLst>
      <p:ext uri="{BB962C8B-B14F-4D97-AF65-F5344CB8AC3E}">
        <p14:creationId xmlns:p14="http://schemas.microsoft.com/office/powerpoint/2010/main" val="36289702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59</a:t>
            </a:fld>
            <a:endParaRPr lang="en-US"/>
          </a:p>
        </p:txBody>
      </p:sp>
    </p:spTree>
    <p:extLst>
      <p:ext uri="{BB962C8B-B14F-4D97-AF65-F5344CB8AC3E}">
        <p14:creationId xmlns:p14="http://schemas.microsoft.com/office/powerpoint/2010/main" val="13429784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60</a:t>
            </a:fld>
            <a:endParaRPr lang="en-US"/>
          </a:p>
        </p:txBody>
      </p:sp>
    </p:spTree>
    <p:extLst>
      <p:ext uri="{BB962C8B-B14F-4D97-AF65-F5344CB8AC3E}">
        <p14:creationId xmlns:p14="http://schemas.microsoft.com/office/powerpoint/2010/main" val="2919600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7</a:t>
            </a:fld>
            <a:endParaRPr lang="en-US"/>
          </a:p>
        </p:txBody>
      </p:sp>
    </p:spTree>
    <p:extLst>
      <p:ext uri="{BB962C8B-B14F-4D97-AF65-F5344CB8AC3E}">
        <p14:creationId xmlns:p14="http://schemas.microsoft.com/office/powerpoint/2010/main" val="31186323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61</a:t>
            </a:fld>
            <a:endParaRPr lang="en-US"/>
          </a:p>
        </p:txBody>
      </p:sp>
    </p:spTree>
    <p:extLst>
      <p:ext uri="{BB962C8B-B14F-4D97-AF65-F5344CB8AC3E}">
        <p14:creationId xmlns:p14="http://schemas.microsoft.com/office/powerpoint/2010/main" val="4100346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8</a:t>
            </a:fld>
            <a:endParaRPr lang="en-US"/>
          </a:p>
        </p:txBody>
      </p:sp>
    </p:spTree>
    <p:extLst>
      <p:ext uri="{BB962C8B-B14F-4D97-AF65-F5344CB8AC3E}">
        <p14:creationId xmlns:p14="http://schemas.microsoft.com/office/powerpoint/2010/main" val="1253310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9</a:t>
            </a:fld>
            <a:endParaRPr lang="en-US"/>
          </a:p>
        </p:txBody>
      </p:sp>
    </p:spTree>
    <p:extLst>
      <p:ext uri="{BB962C8B-B14F-4D97-AF65-F5344CB8AC3E}">
        <p14:creationId xmlns:p14="http://schemas.microsoft.com/office/powerpoint/2010/main" val="2322212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C9D47D-2533-034D-AEFD-5586B91A80A8}" type="slidenum">
              <a:rPr lang="en-US" smtClean="0"/>
              <a:t>10</a:t>
            </a:fld>
            <a:endParaRPr lang="en-US"/>
          </a:p>
        </p:txBody>
      </p:sp>
    </p:spTree>
    <p:extLst>
      <p:ext uri="{BB962C8B-B14F-4D97-AF65-F5344CB8AC3E}">
        <p14:creationId xmlns:p14="http://schemas.microsoft.com/office/powerpoint/2010/main" val="3559839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9E0F8-F819-7548-92A8-7A11642A93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048067-A41F-A347-9A74-C26A7CE366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9C0BCE-F728-4047-8A2D-2E0F4827BE9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F1E99E0-4AC8-324F-8C7F-82E56C28B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EFB87-7651-B743-B860-8C4802C63F26}"/>
              </a:ext>
            </a:extLst>
          </p:cNvPr>
          <p:cNvSpPr>
            <a:spLocks noGrp="1"/>
          </p:cNvSpPr>
          <p:nvPr>
            <p:ph type="sldNum" sz="quarter" idx="12"/>
          </p:nvPr>
        </p:nvSpPr>
        <p:spPr/>
        <p:txBody>
          <a:bodyPr/>
          <a:lstStyle/>
          <a:p>
            <a:fld id="{FEFB7B91-BB52-354E-BC0A-DDF5884AABAF}" type="slidenum">
              <a:rPr lang="en-US" smtClean="0"/>
              <a:t>‹#›</a:t>
            </a:fld>
            <a:endParaRPr lang="en-US"/>
          </a:p>
        </p:txBody>
      </p:sp>
    </p:spTree>
    <p:extLst>
      <p:ext uri="{BB962C8B-B14F-4D97-AF65-F5344CB8AC3E}">
        <p14:creationId xmlns:p14="http://schemas.microsoft.com/office/powerpoint/2010/main" val="4055248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Picture Placeholder 12">
            <a:extLst>
              <a:ext uri="{FF2B5EF4-FFF2-40B4-BE49-F238E27FC236}">
                <a16:creationId xmlns:a16="http://schemas.microsoft.com/office/drawing/2014/main" id="{0965F209-CC63-9147-A3B7-3B45C5EF0425}"/>
              </a:ext>
            </a:extLst>
          </p:cNvPr>
          <p:cNvSpPr>
            <a:spLocks noGrp="1"/>
          </p:cNvSpPr>
          <p:nvPr>
            <p:ph type="pic" sz="quarter" idx="10" hasCustomPrompt="1"/>
          </p:nvPr>
        </p:nvSpPr>
        <p:spPr>
          <a:xfrm>
            <a:off x="7152640" y="0"/>
            <a:ext cx="5039360" cy="6858000"/>
          </a:xfrm>
          <a:blipFill dpi="0" rotWithShape="1">
            <a:blip r:embed="rId2"/>
            <a:srcRect/>
            <a:tile tx="0" ty="0" sx="75000" sy="75000" flip="none" algn="ctr"/>
          </a:blipFill>
        </p:spPr>
        <p:txBody>
          <a:bodyPr anchor="ctr">
            <a:normAutofit/>
          </a:bodyPr>
          <a:lstStyle>
            <a:lvl1pPr marL="0" indent="0" algn="ctr">
              <a:buNone/>
              <a:defRPr sz="140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1pPr>
          </a:lstStyle>
          <a:p>
            <a:r>
              <a:rPr lang="en-US" dirty="0"/>
              <a:t>Click icon to insert photo</a:t>
            </a:r>
          </a:p>
        </p:txBody>
      </p:sp>
    </p:spTree>
    <p:extLst>
      <p:ext uri="{BB962C8B-B14F-4D97-AF65-F5344CB8AC3E}">
        <p14:creationId xmlns:p14="http://schemas.microsoft.com/office/powerpoint/2010/main" val="3631306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5122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780E71-6C35-274A-86F9-5BEB33442F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3ADCE0-C769-F24C-85BE-6347B629F8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08498B-B4D5-B045-A8C7-385CF30E28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1ED7E3A-2B51-414B-8A47-AAF7B72C85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095CC5-51C3-494A-A939-75344398B1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FB7B91-BB52-354E-BC0A-DDF5884AABAF}" type="slidenum">
              <a:rPr lang="en-US" smtClean="0"/>
              <a:t>‹#›</a:t>
            </a:fld>
            <a:endParaRPr lang="en-US"/>
          </a:p>
        </p:txBody>
      </p:sp>
    </p:spTree>
    <p:extLst>
      <p:ext uri="{BB962C8B-B14F-4D97-AF65-F5344CB8AC3E}">
        <p14:creationId xmlns:p14="http://schemas.microsoft.com/office/powerpoint/2010/main" val="4290005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iona.studentemployment.ngwebsolutions.com/Cmx_Content.aspx?cpId=7" TargetMode="External"/><Relationship Id="rId5" Type="http://schemas.openxmlformats.org/officeDocument/2006/relationships/hyperlink" Target="mailto:jconnolly@iona.edu" TargetMode="External"/><Relationship Id="rId4" Type="http://schemas.openxmlformats.org/officeDocument/2006/relationships/hyperlink" Target="mailto:fferreira@iona.ed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mailto:jconnolly@iona.ed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mailto:jconnolly@iona.ed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iona.studentemployment.ngwebsolutions.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iona.studentemployment.ngwebsolutions.com/" TargetMode="Externa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emf"/></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emf"/><Relationship Id="rId11" Type="http://schemas.openxmlformats.org/officeDocument/2006/relationships/image" Target="../media/image23.png"/><Relationship Id="rId5" Type="http://schemas.openxmlformats.org/officeDocument/2006/relationships/image" Target="../media/image8.emf"/><Relationship Id="rId10" Type="http://schemas.openxmlformats.org/officeDocument/2006/relationships/image" Target="../media/image22.png"/><Relationship Id="rId4" Type="http://schemas.openxmlformats.org/officeDocument/2006/relationships/notesSlide" Target="../notesSlides/notesSlide20.xml"/><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emf"/></Relationships>
</file>

<file path=ppt/slides/_rels/slide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emf"/></Relationships>
</file>

<file path=ppt/slides/_rels/slide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6.emf"/></Relationships>
</file>

<file path=ppt/slides/_rels/slide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6.emf"/></Relationships>
</file>

<file path=ppt/slides/_rels/slide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emf"/></Relationships>
</file>

<file path=ppt/slides/_rels/slide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6.emf"/></Relationships>
</file>

<file path=ppt/slides/_rels/slide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6.emf"/></Relationships>
</file>

<file path=ppt/slides/_rels/slide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6.emf"/></Relationships>
</file>

<file path=ppt/slides/_rels/slide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emf"/><Relationship Id="rId7"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mailto:jconnolly@iona.edu" TargetMode="External"/><Relationship Id="rId5" Type="http://schemas.openxmlformats.org/officeDocument/2006/relationships/hyperlink" Target="https://iona.studentemployment.ngwebsolutions.com/Cmx_Content.aspx?cpId=7" TargetMode="External"/><Relationship Id="rId4" Type="http://schemas.openxmlformats.org/officeDocument/2006/relationships/image" Target="../media/image6.emf"/></Relationships>
</file>

<file path=ppt/slides/_rels/slide3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6.emf"/></Relationships>
</file>

<file path=ppt/slides/_rels/slide3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emf"/></Relationships>
</file>

<file path=ppt/slides/_rels/slide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6.emf"/></Relationships>
</file>

<file path=ppt/slides/_rels/slide3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6.emf"/></Relationships>
</file>

<file path=ppt/slides/_rels/slide3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mailto:Systemmessage@Paycomonline.com" TargetMode="Externa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6.emf"/></Relationships>
</file>

<file path=ppt/slides/_rels/slide4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6.emf"/></Relationships>
</file>

<file path=ppt/slides/_rels/slide4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4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6.emf"/></Relationships>
</file>

<file path=ppt/slides/_rels/slide4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6.emf"/></Relationships>
</file>

<file path=ppt/slides/_rels/slide4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6.emf"/></Relationships>
</file>

<file path=ppt/slides/_rels/slide4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6.emf"/></Relationships>
</file>

<file path=ppt/slides/_rels/slide4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4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6.emf"/></Relationships>
</file>

<file path=ppt/slides/_rels/slide4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6.emf"/></Relationships>
</file>

<file path=ppt/slides/_rels/slide5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6.emf"/></Relationships>
</file>

<file path=ppt/slides/_rels/slide5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6.emf"/></Relationships>
</file>

<file path=ppt/slides/_rels/slide5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5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6.emf"/></Relationships>
</file>

<file path=ppt/slides/_rels/slide5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6.emf"/></Relationships>
</file>

<file path=ppt/slides/_rels/slide5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6.emf"/></Relationships>
</file>

<file path=ppt/slides/_rels/slide5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6.emf"/></Relationships>
</file>

<file path=ppt/slides/_rels/slide5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emf"/></Relationships>
</file>

<file path=ppt/slides/_rels/slide5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mailto:Systemmessage@Paycomonline.com" TargetMode="External"/><Relationship Id="rId4" Type="http://schemas.openxmlformats.org/officeDocument/2006/relationships/image" Target="../media/image7.emf"/></Relationships>
</file>

<file path=ppt/slides/_rels/slide6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6.emf"/></Relationships>
</file>

<file path=ppt/slides/_rels/slide61.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5.sv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lbleidner@iona.edu" TargetMode="External"/><Relationship Id="rId4" Type="http://schemas.openxmlformats.org/officeDocument/2006/relationships/hyperlink" Target="mailto:jconnolly@iona.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466C90-7F6B-8AC1-02F5-72C53009FFDD}"/>
              </a:ext>
            </a:extLst>
          </p:cNvPr>
          <p:cNvSpPr/>
          <p:nvPr/>
        </p:nvSpPr>
        <p:spPr>
          <a:xfrm>
            <a:off x="0" y="0"/>
            <a:ext cx="12192000" cy="6858000"/>
          </a:xfrm>
          <a:prstGeom prst="rect">
            <a:avLst/>
          </a:prstGeom>
          <a:solidFill>
            <a:srgbClr val="6419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Student Hiring Process ">
            <a:extLst>
              <a:ext uri="{FF2B5EF4-FFF2-40B4-BE49-F238E27FC236}">
                <a16:creationId xmlns:a16="http://schemas.microsoft.com/office/drawing/2014/main" id="{50DA38B1-C8BE-5C11-1EB7-3BCAD211CF30}"/>
              </a:ext>
              <a:ext uri="{C183D7F6-B498-43B3-948B-1728B52AA6E4}">
                <adec:decorative xmlns:adec="http://schemas.microsoft.com/office/drawing/2017/decorative" val="0"/>
              </a:ext>
            </a:extLst>
          </p:cNvPr>
          <p:cNvPicPr>
            <a:picLocks noChangeAspect="1"/>
          </p:cNvPicPr>
          <p:nvPr/>
        </p:nvPicPr>
        <p:blipFill>
          <a:blip r:embed="rId2">
            <a:alphaModFix amt="10000"/>
            <a:extLst>
              <a:ext uri="{96DAC541-7B7A-43D3-8B79-37D633B846F1}">
                <asvg:svgBlip xmlns:asvg="http://schemas.microsoft.com/office/drawing/2016/SVG/main" r:embed="rId3"/>
              </a:ext>
            </a:extLst>
          </a:blip>
          <a:stretch>
            <a:fillRect/>
          </a:stretch>
        </p:blipFill>
        <p:spPr>
          <a:xfrm>
            <a:off x="-471965" y="-287976"/>
            <a:ext cx="7433952" cy="7433952"/>
          </a:xfrm>
          <a:prstGeom prst="rect">
            <a:avLst/>
          </a:prstGeom>
        </p:spPr>
      </p:pic>
      <p:pic>
        <p:nvPicPr>
          <p:cNvPr id="7" name="Graphic 6">
            <a:extLst>
              <a:ext uri="{FF2B5EF4-FFF2-40B4-BE49-F238E27FC236}">
                <a16:creationId xmlns:a16="http://schemas.microsoft.com/office/drawing/2014/main" id="{F6A3FFAE-BD05-1EFF-A180-780CF2D106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78041" y="2487716"/>
            <a:ext cx="5435918" cy="1882569"/>
          </a:xfrm>
          <a:prstGeom prst="rect">
            <a:avLst/>
          </a:prstGeom>
        </p:spPr>
      </p:pic>
      <p:sp>
        <p:nvSpPr>
          <p:cNvPr id="3" name="TextBox 2">
            <a:extLst>
              <a:ext uri="{FF2B5EF4-FFF2-40B4-BE49-F238E27FC236}">
                <a16:creationId xmlns:a16="http://schemas.microsoft.com/office/drawing/2014/main" id="{413063A4-73F2-4497-83C9-987CD0C14D6F}"/>
              </a:ext>
            </a:extLst>
          </p:cNvPr>
          <p:cNvSpPr txBox="1"/>
          <p:nvPr/>
        </p:nvSpPr>
        <p:spPr>
          <a:xfrm>
            <a:off x="223284" y="597527"/>
            <a:ext cx="7344758" cy="707886"/>
          </a:xfrm>
          <a:prstGeom prst="rect">
            <a:avLst/>
          </a:prstGeom>
          <a:noFill/>
        </p:spPr>
        <p:txBody>
          <a:bodyPr wrap="square" rtlCol="0">
            <a:spAutoFit/>
          </a:bodyPr>
          <a:lstStyle/>
          <a:p>
            <a:r>
              <a:rPr lang="en-US" sz="4000" b="1" dirty="0">
                <a:solidFill>
                  <a:srgbClr val="F5A81C"/>
                </a:solidFill>
              </a:rPr>
              <a:t>Student Hiring Process</a:t>
            </a:r>
          </a:p>
        </p:txBody>
      </p:sp>
    </p:spTree>
    <p:extLst>
      <p:ext uri="{BB962C8B-B14F-4D97-AF65-F5344CB8AC3E}">
        <p14:creationId xmlns:p14="http://schemas.microsoft.com/office/powerpoint/2010/main" val="3654741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a:blip r:embed="rId3"/>
          <a:stretch>
            <a:fillRect/>
          </a:stretch>
        </p:blipFill>
        <p:spPr>
          <a:xfrm>
            <a:off x="279399" y="165499"/>
            <a:ext cx="4901875" cy="908389"/>
          </a:xfrm>
          <a:prstGeom prst="rect">
            <a:avLst/>
          </a:prstGeom>
        </p:spPr>
      </p:pic>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sp>
        <p:nvSpPr>
          <p:cNvPr id="17" name="Title 1">
            <a:extLst>
              <a:ext uri="{FF2B5EF4-FFF2-40B4-BE49-F238E27FC236}">
                <a16:creationId xmlns:a16="http://schemas.microsoft.com/office/drawing/2014/main" id="{C0FE7B31-BDD6-1D49-AB8C-190AA3C24CF3}"/>
              </a:ext>
            </a:extLst>
          </p:cNvPr>
          <p:cNvSpPr txBox="1">
            <a:spLocks/>
          </p:cNvSpPr>
          <p:nvPr/>
        </p:nvSpPr>
        <p:spPr>
          <a:xfrm>
            <a:off x="0" y="1073889"/>
            <a:ext cx="12191998" cy="578411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buClr>
                <a:srgbClr val="F5A81C"/>
              </a:buClr>
            </a:pPr>
            <a:endParaRPr lang="en-US" sz="1600" dirty="0">
              <a:solidFill>
                <a:srgbClr val="53575A"/>
              </a:solidFill>
              <a:latin typeface="Adrianna Light" panose="02000505040000020004" pitchFamily="2" charset="0"/>
              <a:ea typeface="Lato" panose="020F0502020204030203" pitchFamily="34" charset="0"/>
              <a:cs typeface="Arial" panose="020B0604020202020204" pitchFamily="34" charset="0"/>
            </a:endParaRPr>
          </a:p>
          <a:p>
            <a:pPr marL="285750" indent="-285750" algn="l">
              <a:lnSpc>
                <a:spcPct val="150000"/>
              </a:lnSpc>
              <a:buClr>
                <a:srgbClr val="F5A81C"/>
              </a:buClr>
              <a:buFont typeface="Arial" panose="020B0604020202020204" pitchFamily="34" charset="0"/>
              <a:buChar char="•"/>
            </a:pPr>
            <a:r>
              <a:rPr lang="en-US" sz="1600" b="1" dirty="0">
                <a:latin typeface="Adrianna Demibold" panose="02000505040000020004"/>
                <a:ea typeface="Lato" panose="020F0502020204030203" pitchFamily="34" charset="0"/>
                <a:cs typeface="Arial" panose="020B0604020202020204" pitchFamily="34" charset="0"/>
              </a:rPr>
              <a:t>Ensure your department has a budget line to pay students (if not Federal Work Study job.)  Please contact the Director of Financial Analysis and Budgets, Ms. Fatima Ferreira at </a:t>
            </a:r>
            <a:r>
              <a:rPr lang="en-US" sz="1600" b="1" dirty="0">
                <a:solidFill>
                  <a:srgbClr val="0070C0"/>
                </a:solidFill>
                <a:latin typeface="Adrianna Demibold" panose="02000505040000020004"/>
                <a:ea typeface="Lato" panose="020F0502020204030203" pitchFamily="34" charset="0"/>
                <a:cs typeface="Arial" panose="020B0604020202020204" pitchFamily="34" charset="0"/>
                <a:hlinkClick r:id="rId4">
                  <a:extLst>
                    <a:ext uri="{A12FA001-AC4F-418D-AE19-62706E023703}">
                      <ahyp:hlinkClr xmlns:ahyp="http://schemas.microsoft.com/office/drawing/2018/hyperlinkcolor" val="tx"/>
                    </a:ext>
                  </a:extLst>
                </a:hlinkClick>
              </a:rPr>
              <a:t>fferreira@iona.edu</a:t>
            </a:r>
            <a:r>
              <a:rPr lang="en-US" sz="1600" b="1" dirty="0">
                <a:solidFill>
                  <a:srgbClr val="0070C0"/>
                </a:solidFill>
                <a:latin typeface="Adrianna Demibold" panose="02000505040000020004"/>
                <a:ea typeface="Lato" panose="020F0502020204030203" pitchFamily="34" charset="0"/>
                <a:cs typeface="Arial" panose="020B0604020202020204" pitchFamily="34" charset="0"/>
              </a:rPr>
              <a:t> </a:t>
            </a:r>
            <a:r>
              <a:rPr lang="en-US" sz="1600" b="1" dirty="0">
                <a:latin typeface="Adrianna Demibold" panose="02000505040000020004"/>
                <a:ea typeface="Lato" panose="020F0502020204030203" pitchFamily="34" charset="0"/>
                <a:cs typeface="Arial" panose="020B0604020202020204" pitchFamily="34" charset="0"/>
              </a:rPr>
              <a:t>for confirmation and questions regarding department budgets.</a:t>
            </a:r>
          </a:p>
          <a:p>
            <a:pPr marL="285750" indent="-285750" algn="l">
              <a:lnSpc>
                <a:spcPct val="150000"/>
              </a:lnSpc>
              <a:buClr>
                <a:srgbClr val="F5A81C"/>
              </a:buClr>
              <a:buFont typeface="Arial" panose="020B0604020202020204" pitchFamily="34" charset="0"/>
              <a:buChar char="•"/>
            </a:pPr>
            <a:r>
              <a:rPr lang="en-US" sz="1600" b="1" dirty="0">
                <a:latin typeface="Adrianna Demibold" panose="02000505040000020004"/>
                <a:ea typeface="Lato" panose="020F0502020204030203" pitchFamily="34" charset="0"/>
                <a:cs typeface="Arial" panose="020B0604020202020204" pitchFamily="34" charset="0"/>
              </a:rPr>
              <a:t>When submitting a job for approval, you must select </a:t>
            </a:r>
            <a:r>
              <a:rPr lang="en-US" sz="1600" b="1" i="1" dirty="0">
                <a:latin typeface="Adrianna Demibold" panose="02000505040000020004"/>
                <a:ea typeface="Lato" panose="020F0502020204030203" pitchFamily="34" charset="0"/>
                <a:cs typeface="Arial" panose="020B0604020202020204" pitchFamily="34" charset="0"/>
              </a:rPr>
              <a:t>Listed</a:t>
            </a:r>
            <a:r>
              <a:rPr lang="en-US" sz="1600" b="1" dirty="0">
                <a:latin typeface="Adrianna Demibold" panose="02000505040000020004"/>
                <a:ea typeface="Lato" panose="020F0502020204030203" pitchFamily="34" charset="0"/>
                <a:cs typeface="Arial" panose="020B0604020202020204" pitchFamily="34" charset="0"/>
              </a:rPr>
              <a:t> for it to move from Review Mode to come over for approval.</a:t>
            </a:r>
          </a:p>
          <a:p>
            <a:pPr marL="285750" indent="-285750" algn="l">
              <a:lnSpc>
                <a:spcPct val="150000"/>
              </a:lnSpc>
              <a:buClr>
                <a:srgbClr val="F5A81C"/>
              </a:buClr>
              <a:buFont typeface="Arial" panose="020B0604020202020204" pitchFamily="34" charset="0"/>
              <a:buChar char="•"/>
            </a:pPr>
            <a:r>
              <a:rPr lang="en-US" sz="1600" b="1" dirty="0">
                <a:latin typeface="Adrianna Demibold" panose="02000505040000020004"/>
                <a:ea typeface="Lato" panose="020F0502020204030203" pitchFamily="34" charset="0"/>
                <a:cs typeface="Arial" panose="020B0604020202020204" pitchFamily="34" charset="0"/>
              </a:rPr>
              <a:t>All jobs posting require a secondary supervisor and they must work in your department.</a:t>
            </a:r>
          </a:p>
          <a:p>
            <a:pPr marL="285750" indent="-285750" algn="l">
              <a:lnSpc>
                <a:spcPct val="150000"/>
              </a:lnSpc>
              <a:buClr>
                <a:srgbClr val="F5A81C"/>
              </a:buClr>
              <a:buFont typeface="Arial" panose="020B0604020202020204" pitchFamily="34" charset="0"/>
              <a:buChar char="•"/>
            </a:pPr>
            <a:r>
              <a:rPr lang="en-US" sz="1600" b="1" dirty="0">
                <a:latin typeface="Adrianna Demibold" panose="02000505040000020004"/>
                <a:ea typeface="Lato" panose="020F0502020204030203" pitchFamily="34" charset="0"/>
                <a:cs typeface="Arial" panose="020B0604020202020204" pitchFamily="34" charset="0"/>
              </a:rPr>
              <a:t>Jobs are for the fiscal year 7/1/20**-6/30/20**.  For example, 7/1/2023-6/30/2024 – jobs that breach the fiscal year will need to be re-posted 7/1/20**.</a:t>
            </a:r>
          </a:p>
          <a:p>
            <a:pPr marL="285750" indent="-285750" algn="l">
              <a:lnSpc>
                <a:spcPct val="150000"/>
              </a:lnSpc>
              <a:buClr>
                <a:srgbClr val="F5A81C"/>
              </a:buClr>
              <a:buFont typeface="Arial" panose="020B0604020202020204" pitchFamily="34" charset="0"/>
              <a:buChar char="•"/>
            </a:pPr>
            <a:r>
              <a:rPr lang="en-US" sz="1600" b="1" dirty="0">
                <a:latin typeface="Adrianna Demibold" panose="02000505040000020004"/>
                <a:ea typeface="Lato" panose="020F0502020204030203" pitchFamily="34" charset="0"/>
                <a:cs typeface="Arial" panose="020B0604020202020204" pitchFamily="34" charset="0"/>
              </a:rPr>
              <a:t>Enter time worked on current timesheet only.</a:t>
            </a:r>
          </a:p>
          <a:p>
            <a:pPr marL="285750" indent="-285750" algn="l">
              <a:lnSpc>
                <a:spcPct val="150000"/>
              </a:lnSpc>
              <a:buClr>
                <a:srgbClr val="F5A81C"/>
              </a:buClr>
              <a:buFont typeface="Arial" panose="020B0604020202020204" pitchFamily="34" charset="0"/>
              <a:buChar char="•"/>
            </a:pPr>
            <a:r>
              <a:rPr lang="en-US" sz="1600" b="1" dirty="0">
                <a:latin typeface="Adrianna Demibold" panose="02000505040000020004"/>
                <a:ea typeface="Lato" panose="020F0502020204030203" pitchFamily="34" charset="0"/>
                <a:cs typeface="Arial" panose="020B0604020202020204" pitchFamily="34" charset="0"/>
              </a:rPr>
              <a:t>Approve your student timesheets by the deadline Mondays bi-weekly by noon (student deadline is Saturdays bi-weekly by noon).</a:t>
            </a:r>
          </a:p>
          <a:p>
            <a:pPr marL="285750" indent="-285750" algn="l">
              <a:lnSpc>
                <a:spcPct val="150000"/>
              </a:lnSpc>
              <a:buClr>
                <a:srgbClr val="F5A81C"/>
              </a:buClr>
              <a:buFont typeface="Arial" panose="020B0604020202020204" pitchFamily="34" charset="0"/>
              <a:buChar char="•"/>
            </a:pPr>
            <a:r>
              <a:rPr lang="en-US" sz="1600" b="1" dirty="0">
                <a:latin typeface="Adrianna Demibold" panose="02000505040000020004"/>
                <a:ea typeface="Lato" panose="020F0502020204030203" pitchFamily="34" charset="0"/>
                <a:cs typeface="Arial" panose="020B0604020202020204" pitchFamily="34" charset="0"/>
              </a:rPr>
              <a:t>Monitor your students’ earnings – for Federal Work Study (FWS) increase requests please email </a:t>
            </a:r>
            <a:r>
              <a:rPr lang="en-US" sz="1600" b="1" dirty="0">
                <a:latin typeface="Adrianna Demibold" panose="02000505040000020004"/>
                <a:ea typeface="Lato" panose="020F0502020204030203" pitchFamily="34" charset="0"/>
                <a:cs typeface="Arial" panose="020B0604020202020204" pitchFamily="34" charset="0"/>
                <a:hlinkClick r:id="rId5"/>
              </a:rPr>
              <a:t>jconnolly@iona.edu</a:t>
            </a:r>
            <a:r>
              <a:rPr lang="en-US" sz="1600" b="1" dirty="0">
                <a:latin typeface="Adrianna Demibold" panose="02000505040000020004"/>
                <a:ea typeface="Lato" panose="020F0502020204030203" pitchFamily="34" charset="0"/>
                <a:cs typeface="Arial" panose="020B0604020202020204" pitchFamily="34" charset="0"/>
              </a:rPr>
              <a:t> for review. </a:t>
            </a:r>
          </a:p>
          <a:p>
            <a:pPr marL="285750" indent="-285750" algn="l">
              <a:lnSpc>
                <a:spcPct val="150000"/>
              </a:lnSpc>
              <a:buClr>
                <a:srgbClr val="F5A81C"/>
              </a:buClr>
              <a:buFont typeface="Arial" panose="020B0604020202020204" pitchFamily="34" charset="0"/>
              <a:buChar char="•"/>
            </a:pPr>
            <a:r>
              <a:rPr lang="en-US" sz="1600" b="1" dirty="0">
                <a:latin typeface="Adrianna Demibold" panose="02000505040000020004"/>
                <a:ea typeface="Lato" panose="020F0502020204030203" pitchFamily="34" charset="0"/>
                <a:cs typeface="Arial" panose="020B0604020202020204" pitchFamily="34" charset="0"/>
              </a:rPr>
              <a:t>Monitor your students’ earnings – for Campus Employment (CMP) review your student expenditures in Adaptive.</a:t>
            </a:r>
          </a:p>
          <a:p>
            <a:pPr marL="285750" indent="-285750" algn="l">
              <a:lnSpc>
                <a:spcPct val="150000"/>
              </a:lnSpc>
              <a:buClr>
                <a:srgbClr val="F5A81C"/>
              </a:buClr>
              <a:buFont typeface="Arial" panose="020B0604020202020204" pitchFamily="34" charset="0"/>
              <a:buChar char="•"/>
            </a:pPr>
            <a:r>
              <a:rPr lang="en-US" sz="1600" b="1" dirty="0">
                <a:latin typeface="Adrianna Demibold" panose="02000505040000020004"/>
                <a:ea typeface="Lato" panose="020F0502020204030203" pitchFamily="34" charset="0"/>
                <a:cs typeface="Arial" panose="020B0604020202020204" pitchFamily="34" charset="0"/>
              </a:rPr>
              <a:t>If your student needs to be transferred from FWS to CMP complete the Status Change/Rate of Pay Change Request Form available at </a:t>
            </a:r>
            <a:r>
              <a:rPr lang="en-US" sz="1600" b="1" dirty="0">
                <a:latin typeface="Adrianna Demibold" panose="02000505040000020004"/>
                <a:ea typeface="Lato" panose="020F0502020204030203" pitchFamily="34" charset="0"/>
                <a:cs typeface="Arial" panose="020B0604020202020204" pitchFamily="34" charset="0"/>
                <a:hlinkClick r:id="rId6"/>
              </a:rPr>
              <a:t>https://iona.studentemployment.ngwebsolutions.com/Cmx_Content.aspx?cpId=7</a:t>
            </a:r>
            <a:r>
              <a:rPr lang="en-US" sz="1600" b="1" dirty="0">
                <a:latin typeface="Adrianna Demibold" panose="02000505040000020004"/>
                <a:ea typeface="Lato" panose="020F0502020204030203" pitchFamily="34" charset="0"/>
                <a:cs typeface="Arial" panose="020B0604020202020204" pitchFamily="34" charset="0"/>
              </a:rPr>
              <a:t> and submit to</a:t>
            </a:r>
            <a:r>
              <a:rPr lang="en-US" sz="1600" b="1" dirty="0">
                <a:solidFill>
                  <a:srgbClr val="53575A"/>
                </a:solidFill>
                <a:latin typeface="Adrianna Demibold" panose="02000505040000020004"/>
                <a:ea typeface="Lato" panose="020F0502020204030203" pitchFamily="34" charset="0"/>
                <a:cs typeface="Arial" panose="020B0604020202020204" pitchFamily="34" charset="0"/>
              </a:rPr>
              <a:t> </a:t>
            </a:r>
            <a:r>
              <a:rPr lang="en-US" sz="1600" b="1" dirty="0">
                <a:solidFill>
                  <a:srgbClr val="53575A"/>
                </a:solidFill>
                <a:latin typeface="Adrianna Demibold" panose="02000505040000020004"/>
                <a:ea typeface="Lato" panose="020F0502020204030203" pitchFamily="34" charset="0"/>
                <a:cs typeface="Arial" panose="020B0604020202020204" pitchFamily="34" charset="0"/>
                <a:hlinkClick r:id="rId5"/>
              </a:rPr>
              <a:t>jconnolly@iona.edu</a:t>
            </a:r>
            <a:r>
              <a:rPr lang="en-US" sz="1600" b="1" dirty="0">
                <a:solidFill>
                  <a:srgbClr val="53575A"/>
                </a:solidFill>
                <a:latin typeface="Adrianna Demibold" panose="02000505040000020004"/>
                <a:ea typeface="Lato" panose="020F0502020204030203" pitchFamily="34" charset="0"/>
                <a:cs typeface="Arial" panose="020B0604020202020204" pitchFamily="34" charset="0"/>
              </a:rPr>
              <a:t>.  </a:t>
            </a:r>
          </a:p>
          <a:p>
            <a:pPr marL="285750" indent="-285750" algn="l">
              <a:lnSpc>
                <a:spcPct val="150000"/>
              </a:lnSpc>
              <a:buClr>
                <a:srgbClr val="F5A81C"/>
              </a:buClr>
              <a:buFont typeface="Arial" panose="020B0604020202020204" pitchFamily="34" charset="0"/>
              <a:buChar char="•"/>
            </a:pPr>
            <a:endParaRPr lang="en-US" sz="1200" b="1" dirty="0">
              <a:latin typeface="Adrianna Demibold" panose="02000505040000020004"/>
              <a:ea typeface="Lato" panose="020F0502020204030203" pitchFamily="34" charset="0"/>
              <a:cs typeface="Arial" panose="020B0604020202020204" pitchFamily="34" charset="0"/>
            </a:endParaRPr>
          </a:p>
          <a:p>
            <a:pPr algn="l">
              <a:lnSpc>
                <a:spcPct val="150000"/>
              </a:lnSpc>
              <a:buClr>
                <a:srgbClr val="F5A81C"/>
              </a:buClr>
            </a:pPr>
            <a:r>
              <a:rPr lang="en-US" sz="1400" dirty="0">
                <a:solidFill>
                  <a:srgbClr val="53575A"/>
                </a:solidFill>
                <a:latin typeface="Adrianna Light" panose="02000505040000020004" pitchFamily="2" charset="0"/>
                <a:ea typeface="Lato" panose="020F0502020204030203" pitchFamily="34" charset="0"/>
                <a:cs typeface="Arial" panose="020B0604020202020204" pitchFamily="34" charset="0"/>
              </a:rPr>
              <a:t>	</a:t>
            </a:r>
          </a:p>
        </p:txBody>
      </p:sp>
      <p:sp>
        <p:nvSpPr>
          <p:cNvPr id="15" name="Title 1">
            <a:extLst>
              <a:ext uri="{FF2B5EF4-FFF2-40B4-BE49-F238E27FC236}">
                <a16:creationId xmlns:a16="http://schemas.microsoft.com/office/drawing/2014/main" id="{237F4993-E5F5-BB44-90C8-BC78CE4471E4}"/>
              </a:ext>
            </a:extLst>
          </p:cNvPr>
          <p:cNvSpPr txBox="1">
            <a:spLocks/>
          </p:cNvSpPr>
          <p:nvPr/>
        </p:nvSpPr>
        <p:spPr>
          <a:xfrm>
            <a:off x="1727199" y="438411"/>
            <a:ext cx="8794663" cy="1290181"/>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3000" b="1" dirty="0">
                <a:latin typeface="Adrianna Demibold" panose="02000505040000020004" pitchFamily="2" charset="0"/>
              </a:rPr>
              <a:t>			</a:t>
            </a:r>
            <a:r>
              <a:rPr lang="en-US" sz="3000" b="1" u="sng" dirty="0">
                <a:latin typeface="Adrianna Demibold" panose="02000505040000020004" pitchFamily="2" charset="0"/>
              </a:rPr>
              <a:t>Supervisor Do’s</a:t>
            </a:r>
          </a:p>
        </p:txBody>
      </p:sp>
    </p:spTree>
    <p:extLst>
      <p:ext uri="{BB962C8B-B14F-4D97-AF65-F5344CB8AC3E}">
        <p14:creationId xmlns:p14="http://schemas.microsoft.com/office/powerpoint/2010/main" val="3762504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a:blip r:embed="rId3"/>
          <a:stretch>
            <a:fillRect/>
          </a:stretch>
        </p:blipFill>
        <p:spPr>
          <a:xfrm>
            <a:off x="279399" y="165499"/>
            <a:ext cx="4901875" cy="908389"/>
          </a:xfrm>
          <a:prstGeom prst="rect">
            <a:avLst/>
          </a:prstGeom>
        </p:spPr>
      </p:pic>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sp>
        <p:nvSpPr>
          <p:cNvPr id="17" name="Title 1">
            <a:extLst>
              <a:ext uri="{FF2B5EF4-FFF2-40B4-BE49-F238E27FC236}">
                <a16:creationId xmlns:a16="http://schemas.microsoft.com/office/drawing/2014/main" id="{C0FE7B31-BDD6-1D49-AB8C-190AA3C24CF3}"/>
              </a:ext>
            </a:extLst>
          </p:cNvPr>
          <p:cNvSpPr txBox="1">
            <a:spLocks/>
          </p:cNvSpPr>
          <p:nvPr/>
        </p:nvSpPr>
        <p:spPr>
          <a:xfrm>
            <a:off x="0" y="1073889"/>
            <a:ext cx="12191998" cy="578411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buClr>
                <a:srgbClr val="F5A81C"/>
              </a:buClr>
            </a:pPr>
            <a:endParaRPr lang="en-US" sz="1200" dirty="0">
              <a:solidFill>
                <a:srgbClr val="53575A"/>
              </a:solidFill>
              <a:latin typeface="Adrianna Light" panose="02000505040000020004" pitchFamily="2" charset="0"/>
              <a:ea typeface="Lato" panose="020F0502020204030203" pitchFamily="34" charset="0"/>
              <a:cs typeface="Arial" panose="020B0604020202020204" pitchFamily="34" charset="0"/>
            </a:endParaRPr>
          </a:p>
          <a:p>
            <a:pPr algn="l">
              <a:lnSpc>
                <a:spcPct val="150000"/>
              </a:lnSpc>
              <a:buClr>
                <a:srgbClr val="F5A81C"/>
              </a:buClr>
            </a:pPr>
            <a:endParaRPr lang="en-US" sz="1200" dirty="0">
              <a:solidFill>
                <a:srgbClr val="53575A"/>
              </a:solidFill>
              <a:latin typeface="Adrianna Light" panose="02000505040000020004" pitchFamily="2" charset="0"/>
              <a:ea typeface="Lato" panose="020F0502020204030203" pitchFamily="34" charset="0"/>
              <a:cs typeface="Arial" panose="020B0604020202020204" pitchFamily="34" charset="0"/>
            </a:endParaRPr>
          </a:p>
          <a:p>
            <a:pPr algn="l">
              <a:lnSpc>
                <a:spcPct val="150000"/>
              </a:lnSpc>
              <a:buClr>
                <a:srgbClr val="F5A81C"/>
              </a:buClr>
            </a:pPr>
            <a:endParaRPr lang="en-US" sz="1200" dirty="0">
              <a:solidFill>
                <a:srgbClr val="53575A"/>
              </a:solidFill>
              <a:latin typeface="Adrianna Light" panose="02000505040000020004" pitchFamily="2" charset="0"/>
              <a:ea typeface="Lato" panose="020F0502020204030203" pitchFamily="34" charset="0"/>
              <a:cs typeface="Arial" panose="020B0604020202020204" pitchFamily="34" charset="0"/>
            </a:endParaRPr>
          </a:p>
          <a:p>
            <a:pPr algn="l">
              <a:lnSpc>
                <a:spcPct val="150000"/>
              </a:lnSpc>
              <a:buClr>
                <a:srgbClr val="F5A81C"/>
              </a:buClr>
            </a:pPr>
            <a:endParaRPr lang="en-US" sz="1200" dirty="0">
              <a:solidFill>
                <a:srgbClr val="53575A"/>
              </a:solidFill>
              <a:latin typeface="Adrianna Light" panose="02000505040000020004" pitchFamily="2" charset="0"/>
              <a:ea typeface="Lato" panose="020F0502020204030203" pitchFamily="34" charset="0"/>
              <a:cs typeface="Arial" panose="020B0604020202020204" pitchFamily="34" charset="0"/>
            </a:endParaRPr>
          </a:p>
          <a:p>
            <a:pPr marL="285750" lvl="0" indent="-285750" algn="l">
              <a:lnSpc>
                <a:spcPct val="150000"/>
              </a:lnSpc>
              <a:spcBef>
                <a:spcPts val="0"/>
              </a:spcBef>
              <a:buClr>
                <a:srgbClr val="F5A81C"/>
              </a:buClr>
              <a:buFont typeface="Arial" panose="020B0604020202020204" pitchFamily="34" charset="0"/>
              <a:buChar char="•"/>
            </a:pPr>
            <a:r>
              <a:rPr lang="en-US" sz="1800" b="1" dirty="0">
                <a:solidFill>
                  <a:prstClr val="black"/>
                </a:solidFill>
                <a:latin typeface="Adrianna Demibold" panose="02000505040000020004"/>
                <a:ea typeface="Lato" panose="020F0502020204030203" pitchFamily="34" charset="0"/>
                <a:cs typeface="Arial" panose="020B0604020202020204" pitchFamily="34" charset="0"/>
              </a:rPr>
              <a:t>Never post a job (that is not FWS) without confirming your department has a budget to pay student employees. </a:t>
            </a:r>
            <a:endParaRPr lang="en-US" sz="1800" dirty="0">
              <a:solidFill>
                <a:srgbClr val="53575A"/>
              </a:solidFill>
              <a:latin typeface="Adrianna Light" panose="02000505040000020004" pitchFamily="2" charset="0"/>
              <a:ea typeface="Lato" panose="020F0502020204030203" pitchFamily="34" charset="0"/>
              <a:cs typeface="Arial" panose="020B0604020202020204" pitchFamily="34" charset="0"/>
            </a:endParaRPr>
          </a:p>
          <a:p>
            <a:pPr marL="285750" indent="-285750" algn="l">
              <a:lnSpc>
                <a:spcPct val="150000"/>
              </a:lnSpc>
              <a:buClr>
                <a:srgbClr val="F5A81C"/>
              </a:buClr>
              <a:buFont typeface="Arial" panose="020B0604020202020204" pitchFamily="34" charset="0"/>
              <a:buChar char="•"/>
            </a:pPr>
            <a:r>
              <a:rPr lang="en-US" sz="1800" b="1" dirty="0">
                <a:latin typeface="Adrianna Demibold" panose="02000505040000020004"/>
                <a:ea typeface="Lato" panose="020F0502020204030203" pitchFamily="34" charset="0"/>
                <a:cs typeface="Arial" panose="020B0604020202020204" pitchFamily="34" charset="0"/>
              </a:rPr>
              <a:t>Never allow students to work prior to receiving the official hire confirmation email from </a:t>
            </a:r>
            <a:r>
              <a:rPr lang="en-US" sz="1800" b="1" dirty="0">
                <a:latin typeface="Adrianna Demibold" panose="02000505040000020004"/>
                <a:ea typeface="Lato" panose="020F0502020204030203" pitchFamily="34" charset="0"/>
                <a:cs typeface="Arial" panose="020B0604020202020204" pitchFamily="34" charset="0"/>
                <a:hlinkClick r:id="rId4"/>
              </a:rPr>
              <a:t>jconnolly@iona.edu</a:t>
            </a:r>
            <a:r>
              <a:rPr lang="en-US" sz="1800" b="1" dirty="0">
                <a:solidFill>
                  <a:srgbClr val="0070C0"/>
                </a:solidFill>
                <a:latin typeface="Adrianna Demibold" panose="02000505040000020004"/>
                <a:ea typeface="Lato" panose="020F0502020204030203" pitchFamily="34" charset="0"/>
                <a:cs typeface="Arial" panose="020B0604020202020204" pitchFamily="34" charset="0"/>
              </a:rPr>
              <a:t>.</a:t>
            </a:r>
            <a:r>
              <a:rPr lang="en-US" sz="1800" b="1" dirty="0">
                <a:latin typeface="Adrianna Demibold" panose="02000505040000020004"/>
                <a:ea typeface="Lato" panose="020F0502020204030203" pitchFamily="34" charset="0"/>
                <a:cs typeface="Arial" panose="020B0604020202020204" pitchFamily="34" charset="0"/>
              </a:rPr>
              <a:t>  </a:t>
            </a:r>
          </a:p>
          <a:p>
            <a:pPr marL="285750" indent="-285750" algn="l">
              <a:lnSpc>
                <a:spcPct val="150000"/>
              </a:lnSpc>
              <a:buClr>
                <a:srgbClr val="F5A81C"/>
              </a:buClr>
              <a:buFont typeface="Arial" panose="020B0604020202020204" pitchFamily="34" charset="0"/>
              <a:buChar char="•"/>
            </a:pPr>
            <a:r>
              <a:rPr lang="en-US" sz="1800" b="1" dirty="0">
                <a:latin typeface="Adrianna Demibold" panose="02000505040000020004"/>
                <a:ea typeface="Lato" panose="020F0502020204030203" pitchFamily="34" charset="0"/>
                <a:cs typeface="Arial" panose="020B0604020202020204" pitchFamily="34" charset="0"/>
              </a:rPr>
              <a:t>Undergraduate students are not permitted to work above 20 hours per week across all jobs on campus.</a:t>
            </a:r>
          </a:p>
          <a:p>
            <a:pPr marL="285750" indent="-285750" algn="l">
              <a:lnSpc>
                <a:spcPct val="150000"/>
              </a:lnSpc>
              <a:buClr>
                <a:srgbClr val="F5A81C"/>
              </a:buClr>
              <a:buFont typeface="Arial" panose="020B0604020202020204" pitchFamily="34" charset="0"/>
              <a:buChar char="•"/>
            </a:pPr>
            <a:r>
              <a:rPr lang="en-US" sz="1800" b="1" dirty="0">
                <a:latin typeface="Adrianna Demibold" panose="02000505040000020004"/>
                <a:ea typeface="Lato" panose="020F0502020204030203" pitchFamily="34" charset="0"/>
                <a:cs typeface="Arial" panose="020B0604020202020204" pitchFamily="34" charset="0"/>
              </a:rPr>
              <a:t>Graduating students must cease working by the last day of final exams.</a:t>
            </a:r>
          </a:p>
          <a:p>
            <a:pPr marL="285750" indent="-285750" algn="l">
              <a:lnSpc>
                <a:spcPct val="150000"/>
              </a:lnSpc>
              <a:buClr>
                <a:srgbClr val="F5A81C"/>
              </a:buClr>
              <a:buFont typeface="Arial" panose="020B0604020202020204" pitchFamily="34" charset="0"/>
              <a:buChar char="•"/>
            </a:pPr>
            <a:r>
              <a:rPr lang="en-US" sz="1800" b="1" dirty="0">
                <a:latin typeface="Adrianna Demibold" panose="02000505040000020004"/>
                <a:ea typeface="Lato" panose="020F0502020204030203" pitchFamily="34" charset="0"/>
                <a:cs typeface="Arial" panose="020B0604020202020204" pitchFamily="34" charset="0"/>
              </a:rPr>
              <a:t>If a student works prior to being officially hired by the university, the student will be paid from that department’s budget, regardless of work study eligibility.</a:t>
            </a:r>
          </a:p>
          <a:p>
            <a:pPr marL="285750" indent="-285750" algn="l">
              <a:lnSpc>
                <a:spcPct val="150000"/>
              </a:lnSpc>
              <a:buClr>
                <a:srgbClr val="F5A81C"/>
              </a:buClr>
              <a:buFont typeface="Arial" panose="020B0604020202020204" pitchFamily="34" charset="0"/>
              <a:buChar char="•"/>
            </a:pPr>
            <a:endParaRPr lang="en-US" sz="1200" b="1" dirty="0">
              <a:latin typeface="Adrianna Demibold" panose="02000505040000020004"/>
              <a:ea typeface="Lato" panose="020F0502020204030203" pitchFamily="34" charset="0"/>
              <a:cs typeface="Arial" panose="020B0604020202020204" pitchFamily="34" charset="0"/>
            </a:endParaRPr>
          </a:p>
          <a:p>
            <a:pPr algn="l">
              <a:lnSpc>
                <a:spcPct val="150000"/>
              </a:lnSpc>
              <a:buClr>
                <a:srgbClr val="F5A81C"/>
              </a:buClr>
            </a:pPr>
            <a:r>
              <a:rPr lang="en-US" sz="1400" dirty="0">
                <a:solidFill>
                  <a:srgbClr val="53575A"/>
                </a:solidFill>
                <a:latin typeface="Adrianna Light" panose="02000505040000020004" pitchFamily="2" charset="0"/>
                <a:ea typeface="Lato" panose="020F0502020204030203" pitchFamily="34" charset="0"/>
                <a:cs typeface="Arial" panose="020B0604020202020204" pitchFamily="34" charset="0"/>
              </a:rPr>
              <a:t>	</a:t>
            </a:r>
          </a:p>
        </p:txBody>
      </p:sp>
      <p:sp>
        <p:nvSpPr>
          <p:cNvPr id="15" name="Title 1">
            <a:extLst>
              <a:ext uri="{FF2B5EF4-FFF2-40B4-BE49-F238E27FC236}">
                <a16:creationId xmlns:a16="http://schemas.microsoft.com/office/drawing/2014/main" id="{237F4993-E5F5-BB44-90C8-BC78CE4471E4}"/>
              </a:ext>
            </a:extLst>
          </p:cNvPr>
          <p:cNvSpPr txBox="1">
            <a:spLocks/>
          </p:cNvSpPr>
          <p:nvPr/>
        </p:nvSpPr>
        <p:spPr>
          <a:xfrm>
            <a:off x="1727199" y="438411"/>
            <a:ext cx="8794663" cy="1290181"/>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3000" b="1" dirty="0">
                <a:latin typeface="Adrianna Demibold" panose="02000505040000020004" pitchFamily="2" charset="0"/>
              </a:rPr>
              <a:t>			</a:t>
            </a:r>
            <a:r>
              <a:rPr lang="en-US" sz="3000" b="1" u="sng" dirty="0">
                <a:latin typeface="Adrianna Demibold" panose="02000505040000020004" pitchFamily="2" charset="0"/>
              </a:rPr>
              <a:t>Supervisor Don’ts</a:t>
            </a:r>
          </a:p>
        </p:txBody>
      </p:sp>
    </p:spTree>
    <p:extLst>
      <p:ext uri="{BB962C8B-B14F-4D97-AF65-F5344CB8AC3E}">
        <p14:creationId xmlns:p14="http://schemas.microsoft.com/office/powerpoint/2010/main" val="1488522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43DB5BF-53C8-A04F-BC5A-16704CDA1D0E}"/>
              </a:ext>
            </a:extLst>
          </p:cNvPr>
          <p:cNvPicPr>
            <a:picLocks noChangeAspect="1"/>
          </p:cNvPicPr>
          <p:nvPr/>
        </p:nvPicPr>
        <p:blipFill rotWithShape="1">
          <a:blip r:embed="rId3"/>
          <a:srcRect l="39734" t="35982" r="4016" b="18040"/>
          <a:stretch/>
        </p:blipFill>
        <p:spPr>
          <a:xfrm rot="16200000">
            <a:off x="2923081" y="2891961"/>
            <a:ext cx="6858000" cy="1089445"/>
          </a:xfrm>
          <a:prstGeom prst="rect">
            <a:avLst/>
          </a:prstGeom>
        </p:spPr>
      </p:pic>
      <p:sp>
        <p:nvSpPr>
          <p:cNvPr id="8" name="Rectangle 7">
            <a:extLst>
              <a:ext uri="{FF2B5EF4-FFF2-40B4-BE49-F238E27FC236}">
                <a16:creationId xmlns:a16="http://schemas.microsoft.com/office/drawing/2014/main" id="{FC301793-D8A5-3241-B66C-56631F4706F7}"/>
              </a:ext>
            </a:extLst>
          </p:cNvPr>
          <p:cNvSpPr/>
          <p:nvPr/>
        </p:nvSpPr>
        <p:spPr>
          <a:xfrm>
            <a:off x="0" y="-1"/>
            <a:ext cx="12192000" cy="872068"/>
          </a:xfrm>
          <a:prstGeom prst="rect">
            <a:avLst/>
          </a:prstGeom>
          <a:solidFill>
            <a:srgbClr val="64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sp>
        <p:nvSpPr>
          <p:cNvPr id="4" name="Title 1">
            <a:extLst>
              <a:ext uri="{FF2B5EF4-FFF2-40B4-BE49-F238E27FC236}">
                <a16:creationId xmlns:a16="http://schemas.microsoft.com/office/drawing/2014/main" id="{64C940A6-106D-684E-9C63-454F06F526B6}"/>
              </a:ext>
            </a:extLst>
          </p:cNvPr>
          <p:cNvSpPr txBox="1">
            <a:spLocks/>
          </p:cNvSpPr>
          <p:nvPr/>
        </p:nvSpPr>
        <p:spPr>
          <a:xfrm>
            <a:off x="36433" y="2120389"/>
            <a:ext cx="5258762" cy="1737074"/>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spcBef>
                <a:spcPts val="600"/>
              </a:spcBef>
              <a:buFont typeface="Arial" panose="020B0604020202020204" pitchFamily="34" charset="0"/>
              <a:buChar char="•"/>
            </a:pPr>
            <a:r>
              <a:rPr lang="en-US" sz="2000" dirty="0">
                <a:latin typeface="Adrianna Light"/>
                <a:ea typeface="Lato"/>
                <a:cs typeface="Lato"/>
              </a:rPr>
              <a:t>Managers/Supervisors will need to download this form from NextGen and complete when changing a student from FWS to CMP (federal work study to campus employment.)</a:t>
            </a:r>
          </a:p>
          <a:p>
            <a:pPr algn="l">
              <a:spcBef>
                <a:spcPts val="600"/>
              </a:spcBef>
            </a:pPr>
            <a:endParaRPr lang="en-US" sz="2000" dirty="0">
              <a:latin typeface="Adrianna Light" panose="02000505040000020004" pitchFamily="2" charset="0"/>
              <a:ea typeface="Lato" panose="020F0502020204030203" pitchFamily="34" charset="0"/>
              <a:cs typeface="Lato" panose="020F0502020204030203" pitchFamily="34" charset="0"/>
            </a:endParaRPr>
          </a:p>
          <a:p>
            <a:pPr marL="342900" indent="-342900" algn="l">
              <a:spcBef>
                <a:spcPts val="600"/>
              </a:spcBef>
              <a:buFont typeface="Arial" panose="020B0604020202020204" pitchFamily="34" charset="0"/>
              <a:buChar char="•"/>
            </a:pPr>
            <a:r>
              <a:rPr lang="en-US" sz="2000" dirty="0">
                <a:latin typeface="Adrianna Light"/>
                <a:ea typeface="Lato"/>
                <a:cs typeface="Lato"/>
              </a:rPr>
              <a:t>This must be completed and sent to </a:t>
            </a:r>
            <a:r>
              <a:rPr lang="en-US" sz="2000" dirty="0">
                <a:latin typeface="Adrianna Light"/>
                <a:ea typeface="Lato"/>
                <a:cs typeface="Lato"/>
                <a:hlinkClick r:id="rId4"/>
              </a:rPr>
              <a:t>jconnolly@iona.edu</a:t>
            </a:r>
            <a:r>
              <a:rPr lang="en-US" sz="2000" dirty="0">
                <a:latin typeface="Adrianna Light"/>
                <a:ea typeface="Lato"/>
                <a:cs typeface="Lato"/>
              </a:rPr>
              <a:t> prior to a student exhausting their federal work study funds.  </a:t>
            </a:r>
          </a:p>
          <a:p>
            <a:pPr algn="l">
              <a:spcBef>
                <a:spcPts val="600"/>
              </a:spcBef>
            </a:pPr>
            <a:endParaRPr lang="en-US" sz="2000" dirty="0">
              <a:latin typeface="Adrianna Light" panose="02000505040000020004" pitchFamily="2" charset="0"/>
              <a:ea typeface="Lato" panose="020F0502020204030203" pitchFamily="34" charset="0"/>
              <a:cs typeface="Lato" panose="020F0502020204030203" pitchFamily="34" charset="0"/>
            </a:endParaRPr>
          </a:p>
          <a:p>
            <a:pPr marL="342900" indent="-342900" algn="l">
              <a:spcBef>
                <a:spcPts val="600"/>
              </a:spcBef>
              <a:buFont typeface="Arial" panose="020B0604020202020204" pitchFamily="34" charset="0"/>
              <a:buChar char="•"/>
            </a:pPr>
            <a:r>
              <a:rPr lang="en-US" sz="2000" dirty="0">
                <a:latin typeface="Adrianna Light"/>
                <a:ea typeface="Lato"/>
                <a:cs typeface="Lato"/>
              </a:rPr>
              <a:t>Please be sure to confirm your department has a budget to pay student employees; all requests to pay students from department budgets will be processed and if funding is not available the supervisor will be responsible for this transfer.</a:t>
            </a:r>
            <a:endParaRPr lang="en-US" dirty="0"/>
          </a:p>
          <a:p>
            <a:pPr marL="342900" indent="-342900" algn="l">
              <a:spcBef>
                <a:spcPts val="600"/>
              </a:spcBef>
              <a:buFont typeface="Arial" panose="020B0604020202020204" pitchFamily="34" charset="0"/>
              <a:buChar char="•"/>
            </a:pPr>
            <a:endParaRPr lang="en-US" sz="2000" dirty="0">
              <a:latin typeface="Adrianna Light" panose="02000505040000020004" pitchFamily="2" charset="0"/>
              <a:ea typeface="Lato" panose="020F0502020204030203" pitchFamily="34" charset="0"/>
              <a:cs typeface="Lato" panose="020F0502020204030203" pitchFamily="34" charset="0"/>
            </a:endParaRPr>
          </a:p>
          <a:p>
            <a:pPr marL="342900" indent="-342900" algn="l">
              <a:spcBef>
                <a:spcPts val="600"/>
              </a:spcBef>
              <a:buFont typeface="Arial" panose="020B0604020202020204" pitchFamily="34" charset="0"/>
              <a:buChar char="•"/>
            </a:pPr>
            <a:endParaRPr lang="en-US" sz="2400" dirty="0">
              <a:solidFill>
                <a:srgbClr val="565A5C"/>
              </a:solidFill>
              <a:latin typeface="Adrianna Light" panose="02000505040000020004" pitchFamily="2" charset="0"/>
              <a:ea typeface="Lato" panose="020F0502020204030203" pitchFamily="34" charset="0"/>
              <a:cs typeface="Lato" panose="020F0502020204030203" pitchFamily="34" charset="0"/>
            </a:endParaRPr>
          </a:p>
        </p:txBody>
      </p:sp>
      <p:sp>
        <p:nvSpPr>
          <p:cNvPr id="13" name="Title 1">
            <a:extLst>
              <a:ext uri="{FF2B5EF4-FFF2-40B4-BE49-F238E27FC236}">
                <a16:creationId xmlns:a16="http://schemas.microsoft.com/office/drawing/2014/main" id="{8AD53066-9F3C-1341-BF99-C73FA52CE751}"/>
              </a:ext>
            </a:extLst>
          </p:cNvPr>
          <p:cNvSpPr txBox="1">
            <a:spLocks/>
          </p:cNvSpPr>
          <p:nvPr/>
        </p:nvSpPr>
        <p:spPr>
          <a:xfrm>
            <a:off x="96032" y="946194"/>
            <a:ext cx="5593872" cy="1100068"/>
          </a:xfrm>
          <a:prstGeom prst="rect">
            <a:avLst/>
          </a:prstGeom>
          <a:noFill/>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spcAft>
                <a:spcPts val="800"/>
              </a:spcAft>
            </a:pPr>
            <a:r>
              <a:rPr lang="en-US" sz="2400" b="1" u="sng" dirty="0">
                <a:latin typeface="Times New Roman" panose="02020603050405020304" pitchFamily="18" charset="0"/>
                <a:ea typeface="Calibri" panose="020F0502020204030204" pitchFamily="34" charset="0"/>
                <a:cs typeface="Times New Roman" panose="02020603050405020304" pitchFamily="18" charset="0"/>
              </a:rPr>
              <a:t>Status Change/Rate of Pay Change Request Form</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0"/>
              </a:spcBef>
              <a:spcAft>
                <a:spcPts val="800"/>
              </a:spcAft>
            </a:pPr>
            <a:r>
              <a:rPr lang="en-US" sz="2400" b="1" u="sng" dirty="0">
                <a:latin typeface="Times New Roman" panose="02020603050405020304" pitchFamily="18" charset="0"/>
                <a:ea typeface="Calibri" panose="020F0502020204030204" pitchFamily="34" charset="0"/>
                <a:cs typeface="Times New Roman" panose="02020603050405020304" pitchFamily="18" charset="0"/>
              </a:rPr>
              <a:t> For Student Employees</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6" name="Graphic 45">
            <a:extLst>
              <a:ext uri="{FF2B5EF4-FFF2-40B4-BE49-F238E27FC236}">
                <a16:creationId xmlns:a16="http://schemas.microsoft.com/office/drawing/2014/main" id="{070DC728-82B1-4A15-B1BA-1EFBAC5BD8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434" y="7683"/>
            <a:ext cx="3835314" cy="864383"/>
          </a:xfrm>
          <a:prstGeom prst="rect">
            <a:avLst/>
          </a:prstGeom>
        </p:spPr>
      </p:pic>
      <p:pic>
        <p:nvPicPr>
          <p:cNvPr id="6" name="Picture 5">
            <a:extLst>
              <a:ext uri="{FF2B5EF4-FFF2-40B4-BE49-F238E27FC236}">
                <a16:creationId xmlns:a16="http://schemas.microsoft.com/office/drawing/2014/main" id="{73FB1880-A826-4353-857D-4CFEE9BEB31D}"/>
              </a:ext>
            </a:extLst>
          </p:cNvPr>
          <p:cNvPicPr>
            <a:picLocks noChangeAspect="1"/>
          </p:cNvPicPr>
          <p:nvPr/>
        </p:nvPicPr>
        <p:blipFill>
          <a:blip r:embed="rId7"/>
          <a:stretch>
            <a:fillRect/>
          </a:stretch>
        </p:blipFill>
        <p:spPr>
          <a:xfrm>
            <a:off x="7014258" y="872066"/>
            <a:ext cx="5141307" cy="5993618"/>
          </a:xfrm>
          <a:prstGeom prst="rect">
            <a:avLst/>
          </a:prstGeom>
        </p:spPr>
      </p:pic>
    </p:spTree>
    <p:extLst>
      <p:ext uri="{BB962C8B-B14F-4D97-AF65-F5344CB8AC3E}">
        <p14:creationId xmlns:p14="http://schemas.microsoft.com/office/powerpoint/2010/main" val="297348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535BD3-A59A-C140-A4BD-DD073B3CDB1E}"/>
              </a:ext>
            </a:extLst>
          </p:cNvPr>
          <p:cNvPicPr>
            <a:picLocks noChangeAspect="1"/>
          </p:cNvPicPr>
          <p:nvPr/>
        </p:nvPicPr>
        <p:blipFill rotWithShape="1">
          <a:blip r:embed="rId3"/>
          <a:srcRect t="35773" b="2496"/>
          <a:stretch/>
        </p:blipFill>
        <p:spPr>
          <a:xfrm>
            <a:off x="0" y="4707653"/>
            <a:ext cx="12192000" cy="2150347"/>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2" name="Picture 21">
            <a:extLst>
              <a:ext uri="{FF2B5EF4-FFF2-40B4-BE49-F238E27FC236}">
                <a16:creationId xmlns:a16="http://schemas.microsoft.com/office/drawing/2014/main" id="{97C45A7F-179B-3646-9AF5-CEE895103062}"/>
              </a:ext>
            </a:extLst>
          </p:cNvPr>
          <p:cNvPicPr>
            <a:picLocks noChangeAspect="1"/>
          </p:cNvPicPr>
          <p:nvPr/>
        </p:nvPicPr>
        <p:blipFill>
          <a:blip r:embed="rId4"/>
          <a:stretch>
            <a:fillRect/>
          </a:stretch>
        </p:blipFill>
        <p:spPr>
          <a:xfrm>
            <a:off x="467783" y="235229"/>
            <a:ext cx="4485747" cy="891821"/>
          </a:xfrm>
          <a:prstGeom prst="rect">
            <a:avLst/>
          </a:prstGeom>
        </p:spPr>
      </p:pic>
      <p:sp>
        <p:nvSpPr>
          <p:cNvPr id="3" name="Rectangle 2">
            <a:extLst>
              <a:ext uri="{FF2B5EF4-FFF2-40B4-BE49-F238E27FC236}">
                <a16:creationId xmlns:a16="http://schemas.microsoft.com/office/drawing/2014/main" id="{BCB2CC73-2005-4CF6-AFC2-233651FAE113}"/>
              </a:ext>
            </a:extLst>
          </p:cNvPr>
          <p:cNvSpPr/>
          <p:nvPr/>
        </p:nvSpPr>
        <p:spPr>
          <a:xfrm>
            <a:off x="3009900" y="1542534"/>
            <a:ext cx="6722635" cy="523220"/>
          </a:xfrm>
          <a:prstGeom prst="rect">
            <a:avLst/>
          </a:prstGeom>
        </p:spPr>
        <p:txBody>
          <a:bodyPr wrap="square">
            <a:spAutoFit/>
          </a:bodyPr>
          <a:lstStyle/>
          <a:p>
            <a:r>
              <a:rPr lang="en-US" sz="2800" b="1" dirty="0">
                <a:solidFill>
                  <a:prstClr val="black"/>
                </a:solidFill>
                <a:latin typeface="Adrianna Demibold"/>
                <a:cs typeface="Calibri"/>
              </a:rPr>
              <a:t>    How</a:t>
            </a:r>
            <a:r>
              <a:rPr lang="en-US" sz="2800" b="1" spc="-5" dirty="0">
                <a:solidFill>
                  <a:prstClr val="black"/>
                </a:solidFill>
                <a:latin typeface="Adrianna Demibold"/>
                <a:cs typeface="Calibri"/>
              </a:rPr>
              <a:t> </a:t>
            </a:r>
            <a:r>
              <a:rPr lang="en-US" sz="2800" b="1" dirty="0">
                <a:solidFill>
                  <a:prstClr val="black"/>
                </a:solidFill>
                <a:latin typeface="Adrianna Demibold"/>
                <a:cs typeface="Calibri"/>
              </a:rPr>
              <a:t>to</a:t>
            </a:r>
            <a:r>
              <a:rPr lang="en-US" sz="2800" b="1" spc="-5" dirty="0">
                <a:solidFill>
                  <a:prstClr val="black"/>
                </a:solidFill>
                <a:latin typeface="Adrianna Demibold"/>
                <a:cs typeface="Calibri"/>
              </a:rPr>
              <a:t> </a:t>
            </a:r>
            <a:r>
              <a:rPr lang="en-US" sz="2800" b="1" dirty="0">
                <a:solidFill>
                  <a:prstClr val="black"/>
                </a:solidFill>
                <a:latin typeface="Adrianna Demibold"/>
                <a:cs typeface="Calibri"/>
              </a:rPr>
              <a:t>R</a:t>
            </a:r>
            <a:r>
              <a:rPr lang="en-US" sz="2800" b="1" spc="-10" dirty="0">
                <a:solidFill>
                  <a:prstClr val="black"/>
                </a:solidFill>
                <a:latin typeface="Adrianna Demibold"/>
                <a:cs typeface="Calibri"/>
              </a:rPr>
              <a:t>e</a:t>
            </a:r>
            <a:r>
              <a:rPr lang="en-US" sz="2800" b="1" dirty="0">
                <a:solidFill>
                  <a:prstClr val="black"/>
                </a:solidFill>
                <a:latin typeface="Adrianna Demibold"/>
                <a:cs typeface="Calibri"/>
              </a:rPr>
              <a:t>qu</a:t>
            </a:r>
            <a:r>
              <a:rPr lang="en-US" sz="2800" b="1" spc="-10" dirty="0">
                <a:solidFill>
                  <a:prstClr val="black"/>
                </a:solidFill>
                <a:latin typeface="Adrianna Demibold"/>
                <a:cs typeface="Calibri"/>
              </a:rPr>
              <a:t>e</a:t>
            </a:r>
            <a:r>
              <a:rPr lang="en-US" sz="2800" b="1" dirty="0">
                <a:solidFill>
                  <a:prstClr val="black"/>
                </a:solidFill>
                <a:latin typeface="Adrianna Demibold"/>
                <a:cs typeface="Calibri"/>
              </a:rPr>
              <a:t>st a </a:t>
            </a:r>
            <a:r>
              <a:rPr lang="en-US" sz="2800" b="1" spc="-10" dirty="0">
                <a:solidFill>
                  <a:prstClr val="black"/>
                </a:solidFill>
                <a:latin typeface="Adrianna Demibold"/>
                <a:cs typeface="Calibri"/>
              </a:rPr>
              <a:t>L</a:t>
            </a:r>
            <a:r>
              <a:rPr lang="en-US" sz="2800" b="1" spc="-15" dirty="0">
                <a:solidFill>
                  <a:prstClr val="black"/>
                </a:solidFill>
                <a:latin typeface="Adrianna Demibold"/>
                <a:cs typeface="Calibri"/>
              </a:rPr>
              <a:t>o</a:t>
            </a:r>
            <a:r>
              <a:rPr lang="en-US" sz="2800" b="1" spc="-10" dirty="0">
                <a:solidFill>
                  <a:prstClr val="black"/>
                </a:solidFill>
                <a:latin typeface="Adrianna Demibold"/>
                <a:cs typeface="Calibri"/>
              </a:rPr>
              <a:t>g</a:t>
            </a:r>
            <a:r>
              <a:rPr lang="en-US" sz="2800" b="1" dirty="0">
                <a:solidFill>
                  <a:prstClr val="black"/>
                </a:solidFill>
                <a:latin typeface="Adrianna Demibold"/>
                <a:cs typeface="Calibri"/>
              </a:rPr>
              <a:t>in</a:t>
            </a:r>
            <a:r>
              <a:rPr lang="en-US" sz="2800" b="1" spc="-5" dirty="0">
                <a:solidFill>
                  <a:prstClr val="black"/>
                </a:solidFill>
                <a:latin typeface="Adrianna Demibold"/>
                <a:cs typeface="Calibri"/>
              </a:rPr>
              <a:t> </a:t>
            </a:r>
            <a:r>
              <a:rPr lang="en-US" sz="2800" b="1" dirty="0">
                <a:solidFill>
                  <a:prstClr val="black"/>
                </a:solidFill>
                <a:latin typeface="Adrianna Demibold"/>
                <a:cs typeface="Calibri"/>
              </a:rPr>
              <a:t>for Ne</a:t>
            </a:r>
            <a:r>
              <a:rPr lang="en-US" sz="2800" b="1" spc="-10" dirty="0">
                <a:solidFill>
                  <a:prstClr val="black"/>
                </a:solidFill>
                <a:latin typeface="Adrianna Demibold"/>
                <a:cs typeface="Calibri"/>
              </a:rPr>
              <a:t>xt</a:t>
            </a:r>
            <a:r>
              <a:rPr lang="en-US" sz="2800" b="1" dirty="0">
                <a:solidFill>
                  <a:prstClr val="black"/>
                </a:solidFill>
                <a:latin typeface="Adrianna Demibold"/>
                <a:cs typeface="Calibri"/>
              </a:rPr>
              <a:t>Gen</a:t>
            </a:r>
            <a:endParaRPr lang="en-US" sz="2800" dirty="0"/>
          </a:p>
        </p:txBody>
      </p:sp>
    </p:spTree>
    <p:extLst>
      <p:ext uri="{BB962C8B-B14F-4D97-AF65-F5344CB8AC3E}">
        <p14:creationId xmlns:p14="http://schemas.microsoft.com/office/powerpoint/2010/main" val="4138524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a:blip r:embed="rId3"/>
          <a:stretch>
            <a:fillRect/>
          </a:stretch>
        </p:blipFill>
        <p:spPr>
          <a:xfrm>
            <a:off x="246030" y="235230"/>
            <a:ext cx="4275170" cy="856970"/>
          </a:xfrm>
          <a:prstGeom prst="rect">
            <a:avLst/>
          </a:prstGeom>
        </p:spPr>
      </p:pic>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sp>
        <p:nvSpPr>
          <p:cNvPr id="21" name="Title 1">
            <a:extLst>
              <a:ext uri="{FF2B5EF4-FFF2-40B4-BE49-F238E27FC236}">
                <a16:creationId xmlns:a16="http://schemas.microsoft.com/office/drawing/2014/main" id="{F11F30B6-1D11-3B4C-BEEF-D74A0E0E54C2}"/>
              </a:ext>
            </a:extLst>
          </p:cNvPr>
          <p:cNvSpPr txBox="1">
            <a:spLocks/>
          </p:cNvSpPr>
          <p:nvPr/>
        </p:nvSpPr>
        <p:spPr>
          <a:xfrm>
            <a:off x="1" y="1092201"/>
            <a:ext cx="9334499" cy="1079500"/>
          </a:xfrm>
          <a:prstGeom prst="rect">
            <a:avLst/>
          </a:prstGeom>
          <a:noFill/>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lvl="0" algn="l">
              <a:lnSpc>
                <a:spcPct val="100000"/>
              </a:lnSpc>
              <a:spcBef>
                <a:spcPts val="0"/>
              </a:spcBef>
            </a:pPr>
            <a:r>
              <a:rPr lang="en-US" sz="1800" dirty="0">
                <a:solidFill>
                  <a:prstClr val="black"/>
                </a:solidFill>
                <a:latin typeface="Adrianna Demibold"/>
                <a:ea typeface="+mn-ea"/>
                <a:cs typeface="+mn-cs"/>
              </a:rPr>
              <a:t>		</a:t>
            </a:r>
            <a:r>
              <a:rPr lang="en-US" sz="1800" b="1" dirty="0">
                <a:solidFill>
                  <a:prstClr val="black"/>
                </a:solidFill>
                <a:latin typeface="Adrianna Demibold"/>
                <a:ea typeface="+mn-ea"/>
                <a:cs typeface="Calibri"/>
              </a:rPr>
              <a:t>Go</a:t>
            </a:r>
            <a:r>
              <a:rPr lang="en-US" sz="1800" b="1" spc="5" dirty="0">
                <a:solidFill>
                  <a:prstClr val="black"/>
                </a:solidFill>
                <a:latin typeface="Adrianna Demibold"/>
                <a:ea typeface="+mn-ea"/>
                <a:cs typeface="Calibri"/>
              </a:rPr>
              <a:t> </a:t>
            </a:r>
            <a:r>
              <a:rPr lang="en-US" sz="1800" b="1" spc="-10" dirty="0">
                <a:solidFill>
                  <a:prstClr val="black"/>
                </a:solidFill>
                <a:latin typeface="Adrianna Demibold"/>
                <a:ea typeface="+mn-ea"/>
                <a:cs typeface="Calibri"/>
              </a:rPr>
              <a:t>t</a:t>
            </a:r>
            <a:r>
              <a:rPr lang="en-US" sz="1800" b="1" dirty="0">
                <a:solidFill>
                  <a:prstClr val="black"/>
                </a:solidFill>
                <a:latin typeface="Adrianna Demibold"/>
                <a:ea typeface="+mn-ea"/>
                <a:cs typeface="Calibri"/>
              </a:rPr>
              <a:t>o  </a:t>
            </a:r>
            <a:r>
              <a:rPr lang="en-US" sz="1800" b="1" u="sng" spc="-5" dirty="0">
                <a:solidFill>
                  <a:srgbClr val="0000FF"/>
                </a:solidFill>
                <a:latin typeface="Adrianna Demibold"/>
                <a:ea typeface="+mn-ea"/>
                <a:cs typeface="Calibri"/>
                <a:hlinkClick r:id="rId4"/>
              </a:rPr>
              <a:t>h</a:t>
            </a:r>
            <a:r>
              <a:rPr lang="en-US" sz="1800" b="1" u="sng" dirty="0">
                <a:solidFill>
                  <a:srgbClr val="0000FF"/>
                </a:solidFill>
                <a:latin typeface="Adrianna Demibold"/>
                <a:ea typeface="+mn-ea"/>
                <a:cs typeface="Calibri"/>
                <a:hlinkClick r:id="rId4"/>
              </a:rPr>
              <a:t>tt</a:t>
            </a:r>
            <a:r>
              <a:rPr lang="en-US" sz="1800" b="1" u="sng" spc="-5" dirty="0">
                <a:solidFill>
                  <a:srgbClr val="0000FF"/>
                </a:solidFill>
                <a:latin typeface="Adrianna Demibold"/>
                <a:ea typeface="+mn-ea"/>
                <a:cs typeface="Calibri"/>
                <a:hlinkClick r:id="rId4"/>
              </a:rPr>
              <a:t>p</a:t>
            </a:r>
            <a:r>
              <a:rPr lang="en-US" sz="1800" b="1" u="sng" spc="-10" dirty="0">
                <a:solidFill>
                  <a:srgbClr val="0000FF"/>
                </a:solidFill>
                <a:latin typeface="Adrianna Demibold"/>
                <a:ea typeface="+mn-ea"/>
                <a:cs typeface="Calibri"/>
                <a:hlinkClick r:id="rId4"/>
              </a:rPr>
              <a:t>:/</a:t>
            </a:r>
            <a:r>
              <a:rPr lang="en-US" sz="1800" b="1" u="sng" dirty="0">
                <a:solidFill>
                  <a:srgbClr val="0000FF"/>
                </a:solidFill>
                <a:latin typeface="Adrianna Demibold"/>
                <a:ea typeface="+mn-ea"/>
                <a:cs typeface="Calibri"/>
                <a:hlinkClick r:id="rId4"/>
              </a:rPr>
              <a:t>/io</a:t>
            </a:r>
            <a:r>
              <a:rPr lang="en-US" sz="1800" b="1" u="sng" spc="-5" dirty="0">
                <a:solidFill>
                  <a:srgbClr val="0000FF"/>
                </a:solidFill>
                <a:latin typeface="Adrianna Demibold"/>
                <a:ea typeface="+mn-ea"/>
                <a:cs typeface="Calibri"/>
                <a:hlinkClick r:id="rId4"/>
              </a:rPr>
              <a:t>n</a:t>
            </a:r>
            <a:r>
              <a:rPr lang="en-US" sz="1800" b="1" u="sng" dirty="0">
                <a:solidFill>
                  <a:srgbClr val="0000FF"/>
                </a:solidFill>
                <a:latin typeface="Adrianna Demibold"/>
                <a:ea typeface="+mn-ea"/>
                <a:cs typeface="Calibri"/>
                <a:hlinkClick r:id="rId4"/>
              </a:rPr>
              <a:t>a.st</a:t>
            </a:r>
            <a:r>
              <a:rPr lang="en-US" sz="1800" b="1" u="sng" spc="-10" dirty="0">
                <a:solidFill>
                  <a:srgbClr val="0000FF"/>
                </a:solidFill>
                <a:latin typeface="Adrianna Demibold"/>
                <a:ea typeface="+mn-ea"/>
                <a:cs typeface="Calibri"/>
                <a:hlinkClick r:id="rId4"/>
              </a:rPr>
              <a:t>u</a:t>
            </a:r>
            <a:r>
              <a:rPr lang="en-US" sz="1800" b="1" u="sng" spc="-5" dirty="0">
                <a:solidFill>
                  <a:srgbClr val="0000FF"/>
                </a:solidFill>
                <a:latin typeface="Adrianna Demibold"/>
                <a:ea typeface="+mn-ea"/>
                <a:cs typeface="Calibri"/>
                <a:hlinkClick r:id="rId4"/>
              </a:rPr>
              <a:t>d</a:t>
            </a:r>
            <a:r>
              <a:rPr lang="en-US" sz="1800" b="1" u="sng" dirty="0">
                <a:solidFill>
                  <a:srgbClr val="0000FF"/>
                </a:solidFill>
                <a:latin typeface="Adrianna Demibold"/>
                <a:ea typeface="+mn-ea"/>
                <a:cs typeface="Calibri"/>
                <a:hlinkClick r:id="rId4"/>
              </a:rPr>
              <a:t>e</a:t>
            </a:r>
            <a:r>
              <a:rPr lang="en-US" sz="1800" b="1" u="sng" spc="-15" dirty="0">
                <a:solidFill>
                  <a:srgbClr val="0000FF"/>
                </a:solidFill>
                <a:latin typeface="Adrianna Demibold"/>
                <a:ea typeface="+mn-ea"/>
                <a:cs typeface="Calibri"/>
                <a:hlinkClick r:id="rId4"/>
              </a:rPr>
              <a:t>n</a:t>
            </a:r>
            <a:r>
              <a:rPr lang="en-US" sz="1800" b="1" u="sng" dirty="0">
                <a:solidFill>
                  <a:srgbClr val="0000FF"/>
                </a:solidFill>
                <a:latin typeface="Adrianna Demibold"/>
                <a:ea typeface="+mn-ea"/>
                <a:cs typeface="Calibri"/>
                <a:hlinkClick r:id="rId4"/>
              </a:rPr>
              <a:t>t</a:t>
            </a:r>
            <a:r>
              <a:rPr lang="en-US" sz="1800" b="1" u="sng" spc="-10" dirty="0">
                <a:solidFill>
                  <a:srgbClr val="0000FF"/>
                </a:solidFill>
                <a:latin typeface="Adrianna Demibold"/>
                <a:ea typeface="+mn-ea"/>
                <a:cs typeface="Calibri"/>
                <a:hlinkClick r:id="rId4"/>
              </a:rPr>
              <a:t>e</a:t>
            </a:r>
            <a:r>
              <a:rPr lang="en-US" sz="1800" b="1" u="sng" dirty="0">
                <a:solidFill>
                  <a:srgbClr val="0000FF"/>
                </a:solidFill>
                <a:latin typeface="Adrianna Demibold"/>
                <a:ea typeface="+mn-ea"/>
                <a:cs typeface="Calibri"/>
                <a:hlinkClick r:id="rId4"/>
              </a:rPr>
              <a:t>m</a:t>
            </a:r>
            <a:r>
              <a:rPr lang="en-US" sz="1800" b="1" u="sng" spc="-5" dirty="0">
                <a:solidFill>
                  <a:srgbClr val="0000FF"/>
                </a:solidFill>
                <a:latin typeface="Adrianna Demibold"/>
                <a:ea typeface="+mn-ea"/>
                <a:cs typeface="Calibri"/>
                <a:hlinkClick r:id="rId4"/>
              </a:rPr>
              <a:t>p</a:t>
            </a:r>
            <a:r>
              <a:rPr lang="en-US" sz="1800" b="1" u="sng" dirty="0">
                <a:solidFill>
                  <a:srgbClr val="0000FF"/>
                </a:solidFill>
                <a:latin typeface="Adrianna Demibold"/>
                <a:ea typeface="+mn-ea"/>
                <a:cs typeface="Calibri"/>
                <a:hlinkClick r:id="rId4"/>
              </a:rPr>
              <a:t>l</a:t>
            </a:r>
            <a:r>
              <a:rPr lang="en-US" sz="1800" b="1" u="sng" spc="-10" dirty="0">
                <a:solidFill>
                  <a:srgbClr val="0000FF"/>
                </a:solidFill>
                <a:latin typeface="Adrianna Demibold"/>
                <a:ea typeface="+mn-ea"/>
                <a:cs typeface="Calibri"/>
                <a:hlinkClick r:id="rId4"/>
              </a:rPr>
              <a:t>o</a:t>
            </a:r>
            <a:r>
              <a:rPr lang="en-US" sz="1800" b="1" u="sng" dirty="0">
                <a:solidFill>
                  <a:srgbClr val="0000FF"/>
                </a:solidFill>
                <a:latin typeface="Adrianna Demibold"/>
                <a:ea typeface="+mn-ea"/>
                <a:cs typeface="Calibri"/>
                <a:hlinkClick r:id="rId4"/>
              </a:rPr>
              <a:t>y</a:t>
            </a:r>
            <a:r>
              <a:rPr lang="en-US" sz="1800" b="1" u="sng" spc="-10" dirty="0">
                <a:solidFill>
                  <a:srgbClr val="0000FF"/>
                </a:solidFill>
                <a:latin typeface="Adrianna Demibold"/>
                <a:ea typeface="+mn-ea"/>
                <a:cs typeface="Calibri"/>
                <a:hlinkClick r:id="rId4"/>
              </a:rPr>
              <a:t>m</a:t>
            </a:r>
            <a:r>
              <a:rPr lang="en-US" sz="1800" b="1" u="sng" dirty="0">
                <a:solidFill>
                  <a:srgbClr val="0000FF"/>
                </a:solidFill>
                <a:latin typeface="Adrianna Demibold"/>
                <a:ea typeface="+mn-ea"/>
                <a:cs typeface="Calibri"/>
                <a:hlinkClick r:id="rId4"/>
              </a:rPr>
              <a:t>ent.</a:t>
            </a:r>
            <a:r>
              <a:rPr lang="en-US" sz="1800" b="1" u="sng" spc="-10" dirty="0">
                <a:solidFill>
                  <a:srgbClr val="0000FF"/>
                </a:solidFill>
                <a:latin typeface="Adrianna Demibold"/>
                <a:ea typeface="+mn-ea"/>
                <a:cs typeface="Calibri"/>
                <a:hlinkClick r:id="rId4"/>
              </a:rPr>
              <a:t>n</a:t>
            </a:r>
            <a:r>
              <a:rPr lang="en-US" sz="1800" b="1" u="sng" spc="-5" dirty="0">
                <a:solidFill>
                  <a:srgbClr val="0000FF"/>
                </a:solidFill>
                <a:latin typeface="Adrianna Demibold"/>
                <a:ea typeface="+mn-ea"/>
                <a:cs typeface="Calibri"/>
                <a:hlinkClick r:id="rId4"/>
              </a:rPr>
              <a:t>g</a:t>
            </a:r>
            <a:r>
              <a:rPr lang="en-US" sz="1800" b="1" u="sng" dirty="0">
                <a:solidFill>
                  <a:srgbClr val="0000FF"/>
                </a:solidFill>
                <a:latin typeface="Adrianna Demibold"/>
                <a:ea typeface="+mn-ea"/>
                <a:cs typeface="Calibri"/>
                <a:hlinkClick r:id="rId4"/>
              </a:rPr>
              <a:t>we</a:t>
            </a:r>
            <a:r>
              <a:rPr lang="en-US" sz="1800" b="1" u="sng" spc="-5" dirty="0">
                <a:solidFill>
                  <a:srgbClr val="0000FF"/>
                </a:solidFill>
                <a:latin typeface="Adrianna Demibold"/>
                <a:ea typeface="+mn-ea"/>
                <a:cs typeface="Calibri"/>
                <a:hlinkClick r:id="rId4"/>
              </a:rPr>
              <a:t>b</a:t>
            </a:r>
            <a:r>
              <a:rPr lang="en-US" sz="1800" b="1" u="sng" spc="-15" dirty="0">
                <a:solidFill>
                  <a:srgbClr val="0000FF"/>
                </a:solidFill>
                <a:latin typeface="Adrianna Demibold"/>
                <a:ea typeface="+mn-ea"/>
                <a:cs typeface="Calibri"/>
                <a:hlinkClick r:id="rId4"/>
              </a:rPr>
              <a:t>s</a:t>
            </a:r>
            <a:r>
              <a:rPr lang="en-US" sz="1800" b="1" u="sng" spc="5" dirty="0">
                <a:solidFill>
                  <a:srgbClr val="0000FF"/>
                </a:solidFill>
                <a:latin typeface="Adrianna Demibold"/>
                <a:ea typeface="+mn-ea"/>
                <a:cs typeface="Calibri"/>
                <a:hlinkClick r:id="rId4"/>
              </a:rPr>
              <a:t>o</a:t>
            </a:r>
            <a:r>
              <a:rPr lang="en-US" sz="1800" b="1" u="sng" dirty="0">
                <a:solidFill>
                  <a:srgbClr val="0000FF"/>
                </a:solidFill>
                <a:latin typeface="Adrianna Demibold"/>
                <a:ea typeface="+mn-ea"/>
                <a:cs typeface="Calibri"/>
                <a:hlinkClick r:id="rId4"/>
              </a:rPr>
              <a:t>l</a:t>
            </a:r>
            <a:r>
              <a:rPr lang="en-US" sz="1800" b="1" u="sng" spc="-10" dirty="0">
                <a:solidFill>
                  <a:srgbClr val="0000FF"/>
                </a:solidFill>
                <a:latin typeface="Adrianna Demibold"/>
                <a:ea typeface="+mn-ea"/>
                <a:cs typeface="Calibri"/>
                <a:hlinkClick r:id="rId4"/>
              </a:rPr>
              <a:t>u</a:t>
            </a:r>
            <a:r>
              <a:rPr lang="en-US" sz="1800" b="1" u="sng" dirty="0">
                <a:solidFill>
                  <a:srgbClr val="0000FF"/>
                </a:solidFill>
                <a:latin typeface="Adrianna Demibold"/>
                <a:ea typeface="+mn-ea"/>
                <a:cs typeface="Calibri"/>
                <a:hlinkClick r:id="rId4"/>
              </a:rPr>
              <a:t>t</a:t>
            </a:r>
            <a:r>
              <a:rPr lang="en-US" sz="1800" b="1" u="sng" spc="-15" dirty="0">
                <a:solidFill>
                  <a:srgbClr val="0000FF"/>
                </a:solidFill>
                <a:latin typeface="Adrianna Demibold"/>
                <a:ea typeface="+mn-ea"/>
                <a:cs typeface="Calibri"/>
                <a:hlinkClick r:id="rId4"/>
              </a:rPr>
              <a:t>i</a:t>
            </a:r>
            <a:r>
              <a:rPr lang="en-US" sz="1800" b="1" u="sng" spc="5" dirty="0">
                <a:solidFill>
                  <a:srgbClr val="0000FF"/>
                </a:solidFill>
                <a:latin typeface="Adrianna Demibold"/>
                <a:ea typeface="+mn-ea"/>
                <a:cs typeface="Calibri"/>
                <a:hlinkClick r:id="rId4"/>
              </a:rPr>
              <a:t>o</a:t>
            </a:r>
            <a:r>
              <a:rPr lang="en-US" sz="1800" b="1" u="sng" spc="-20" dirty="0">
                <a:solidFill>
                  <a:srgbClr val="0000FF"/>
                </a:solidFill>
                <a:latin typeface="Adrianna Demibold"/>
                <a:ea typeface="+mn-ea"/>
                <a:cs typeface="Calibri"/>
                <a:hlinkClick r:id="rId4"/>
              </a:rPr>
              <a:t>n</a:t>
            </a:r>
            <a:r>
              <a:rPr lang="en-US" sz="1800" b="1" u="sng" dirty="0">
                <a:solidFill>
                  <a:srgbClr val="0000FF"/>
                </a:solidFill>
                <a:latin typeface="Adrianna Demibold"/>
                <a:ea typeface="+mn-ea"/>
                <a:cs typeface="Calibri"/>
                <a:hlinkClick r:id="rId4"/>
              </a:rPr>
              <a:t>s.c</a:t>
            </a:r>
            <a:r>
              <a:rPr lang="en-US" sz="1800" b="1" u="sng" spc="-10" dirty="0">
                <a:solidFill>
                  <a:srgbClr val="0000FF"/>
                </a:solidFill>
                <a:latin typeface="Adrianna Demibold"/>
                <a:ea typeface="+mn-ea"/>
                <a:cs typeface="Calibri"/>
                <a:hlinkClick r:id="rId4"/>
              </a:rPr>
              <a:t>o</a:t>
            </a:r>
            <a:r>
              <a:rPr lang="en-US" sz="1800" b="1" u="sng" dirty="0">
                <a:solidFill>
                  <a:srgbClr val="0000FF"/>
                </a:solidFill>
                <a:latin typeface="Adrianna Demibold"/>
                <a:ea typeface="+mn-ea"/>
                <a:cs typeface="Calibri"/>
                <a:hlinkClick r:id="rId4"/>
              </a:rPr>
              <a:t>m</a:t>
            </a:r>
            <a:endParaRPr lang="en-US" sz="1800" b="1" u="sng" dirty="0">
              <a:solidFill>
                <a:srgbClr val="0000FF"/>
              </a:solidFill>
              <a:latin typeface="Adrianna Demibold"/>
              <a:ea typeface="+mn-ea"/>
              <a:cs typeface="Calibri"/>
            </a:endParaRPr>
          </a:p>
          <a:p>
            <a:pPr marL="12700" lvl="0" algn="l">
              <a:lnSpc>
                <a:spcPct val="100000"/>
              </a:lnSpc>
              <a:spcBef>
                <a:spcPts val="0"/>
              </a:spcBef>
            </a:pPr>
            <a:endParaRPr lang="en-US" sz="1800" b="1" u="sng" dirty="0">
              <a:solidFill>
                <a:srgbClr val="0000FF"/>
              </a:solidFill>
              <a:latin typeface="Adrianna Demibold"/>
              <a:ea typeface="+mn-ea"/>
              <a:cs typeface="Calibri"/>
            </a:endParaRPr>
          </a:p>
          <a:p>
            <a:pPr marL="12700" algn="l">
              <a:lnSpc>
                <a:spcPct val="100000"/>
              </a:lnSpc>
              <a:spcBef>
                <a:spcPts val="0"/>
              </a:spcBef>
            </a:pPr>
            <a:r>
              <a:rPr lang="en-US" sz="1800" b="1" dirty="0">
                <a:latin typeface="Adrianna Demibold"/>
                <a:cs typeface="Calibri"/>
              </a:rPr>
              <a:t>		Cl</a:t>
            </a:r>
            <a:r>
              <a:rPr lang="en-US" sz="1800" b="1" spc="-5" dirty="0">
                <a:latin typeface="Adrianna Demibold"/>
                <a:cs typeface="Calibri"/>
              </a:rPr>
              <a:t>i</a:t>
            </a:r>
            <a:r>
              <a:rPr lang="en-US" sz="1800" b="1" dirty="0">
                <a:latin typeface="Adrianna Demibold"/>
                <a:cs typeface="Calibri"/>
              </a:rPr>
              <a:t>ck</a:t>
            </a:r>
            <a:r>
              <a:rPr lang="en-US" sz="1800" b="1" spc="-10" dirty="0">
                <a:latin typeface="Adrianna Demibold"/>
                <a:cs typeface="Calibri"/>
              </a:rPr>
              <a:t> </a:t>
            </a:r>
            <a:r>
              <a:rPr lang="en-US" sz="1800" b="1" spc="5" dirty="0">
                <a:latin typeface="Adrianna Demibold"/>
                <a:cs typeface="Calibri"/>
              </a:rPr>
              <a:t>o</a:t>
            </a:r>
            <a:r>
              <a:rPr lang="en-US" sz="1800" b="1" dirty="0">
                <a:latin typeface="Adrianna Demibold"/>
                <a:cs typeface="Calibri"/>
              </a:rPr>
              <a:t>n</a:t>
            </a:r>
            <a:r>
              <a:rPr lang="en-US" sz="1800" b="1" spc="-5" dirty="0">
                <a:latin typeface="Adrianna Demibold"/>
                <a:cs typeface="Calibri"/>
              </a:rPr>
              <a:t> </a:t>
            </a:r>
            <a:r>
              <a:rPr lang="en-US" sz="1800" b="1" dirty="0">
                <a:latin typeface="Adrianna Demibold"/>
                <a:cs typeface="Calibri"/>
              </a:rPr>
              <a:t>R</a:t>
            </a:r>
            <a:r>
              <a:rPr lang="en-US" sz="1800" b="1" spc="5" dirty="0">
                <a:latin typeface="Adrianna Demibold"/>
                <a:cs typeface="Calibri"/>
              </a:rPr>
              <a:t>e</a:t>
            </a:r>
            <a:r>
              <a:rPr lang="en-US" sz="1800" b="1" spc="-5" dirty="0">
                <a:latin typeface="Adrianna Demibold"/>
                <a:cs typeface="Calibri"/>
              </a:rPr>
              <a:t>qu</a:t>
            </a:r>
            <a:r>
              <a:rPr lang="en-US" sz="1800" b="1" dirty="0">
                <a:latin typeface="Adrianna Demibold"/>
                <a:cs typeface="Calibri"/>
              </a:rPr>
              <a:t>e</a:t>
            </a:r>
            <a:r>
              <a:rPr lang="en-US" sz="1800" b="1" spc="-10" dirty="0">
                <a:latin typeface="Adrianna Demibold"/>
                <a:cs typeface="Calibri"/>
              </a:rPr>
              <a:t>s</a:t>
            </a:r>
            <a:r>
              <a:rPr lang="en-US" sz="1800" b="1" dirty="0">
                <a:latin typeface="Adrianna Demibold"/>
                <a:cs typeface="Calibri"/>
              </a:rPr>
              <a:t>t a</a:t>
            </a:r>
            <a:r>
              <a:rPr lang="en-US" sz="1800" b="1" spc="-10" dirty="0">
                <a:latin typeface="Adrianna Demibold"/>
                <a:cs typeface="Calibri"/>
              </a:rPr>
              <a:t> L</a:t>
            </a:r>
            <a:r>
              <a:rPr lang="en-US" sz="1800" b="1" spc="5" dirty="0">
                <a:latin typeface="Adrianna Demibold"/>
                <a:cs typeface="Calibri"/>
              </a:rPr>
              <a:t>o</a:t>
            </a:r>
            <a:r>
              <a:rPr lang="en-US" sz="1800" b="1" spc="-5" dirty="0">
                <a:latin typeface="Adrianna Demibold"/>
                <a:cs typeface="Calibri"/>
              </a:rPr>
              <a:t>g</a:t>
            </a:r>
            <a:r>
              <a:rPr lang="en-US" sz="1800" b="1" dirty="0">
                <a:latin typeface="Adrianna Demibold"/>
                <a:cs typeface="Calibri"/>
              </a:rPr>
              <a:t>i</a:t>
            </a:r>
            <a:r>
              <a:rPr lang="en-US" sz="1800" b="1" spc="-10" dirty="0">
                <a:latin typeface="Adrianna Demibold"/>
                <a:cs typeface="Calibri"/>
              </a:rPr>
              <a:t>n</a:t>
            </a:r>
            <a:r>
              <a:rPr lang="en-US" sz="1800" b="1" dirty="0">
                <a:latin typeface="Adrianna Demibold"/>
                <a:cs typeface="Calibri"/>
              </a:rPr>
              <a:t>.</a:t>
            </a:r>
          </a:p>
          <a:p>
            <a:pPr marL="12700" lvl="0" algn="l">
              <a:lnSpc>
                <a:spcPct val="100000"/>
              </a:lnSpc>
              <a:spcBef>
                <a:spcPts val="0"/>
              </a:spcBef>
            </a:pPr>
            <a:endParaRPr lang="en-US" sz="2000" dirty="0">
              <a:solidFill>
                <a:prstClr val="black"/>
              </a:solidFill>
              <a:latin typeface="Calibri"/>
              <a:ea typeface="+mn-ea"/>
              <a:cs typeface="Calibri"/>
            </a:endParaRPr>
          </a:p>
        </p:txBody>
      </p:sp>
      <p:pic>
        <p:nvPicPr>
          <p:cNvPr id="4" name="Picture 3">
            <a:extLst>
              <a:ext uri="{FF2B5EF4-FFF2-40B4-BE49-F238E27FC236}">
                <a16:creationId xmlns:a16="http://schemas.microsoft.com/office/drawing/2014/main" id="{59567852-84B1-4DEA-9D0C-0C8A49E2F197}"/>
              </a:ext>
            </a:extLst>
          </p:cNvPr>
          <p:cNvPicPr>
            <a:picLocks noChangeAspect="1"/>
          </p:cNvPicPr>
          <p:nvPr/>
        </p:nvPicPr>
        <p:blipFill>
          <a:blip r:embed="rId5"/>
          <a:stretch>
            <a:fillRect/>
          </a:stretch>
        </p:blipFill>
        <p:spPr>
          <a:xfrm>
            <a:off x="246030" y="1968500"/>
            <a:ext cx="11742770" cy="4654270"/>
          </a:xfrm>
          <a:prstGeom prst="rect">
            <a:avLst/>
          </a:prstGeom>
        </p:spPr>
      </p:pic>
      <p:pic>
        <p:nvPicPr>
          <p:cNvPr id="3" name="Picture 2">
            <a:extLst>
              <a:ext uri="{FF2B5EF4-FFF2-40B4-BE49-F238E27FC236}">
                <a16:creationId xmlns:a16="http://schemas.microsoft.com/office/drawing/2014/main" id="{0D2F5DAB-6970-47CF-8549-751BD801D1D2}"/>
              </a:ext>
            </a:extLst>
          </p:cNvPr>
          <p:cNvPicPr>
            <a:picLocks noChangeAspect="1"/>
          </p:cNvPicPr>
          <p:nvPr/>
        </p:nvPicPr>
        <p:blipFill>
          <a:blip r:embed="rId6"/>
          <a:stretch>
            <a:fillRect/>
          </a:stretch>
        </p:blipFill>
        <p:spPr>
          <a:xfrm>
            <a:off x="21415" y="1968499"/>
            <a:ext cx="12192000" cy="4614787"/>
          </a:xfrm>
          <a:prstGeom prst="rect">
            <a:avLst/>
          </a:prstGeom>
        </p:spPr>
      </p:pic>
      <p:cxnSp>
        <p:nvCxnSpPr>
          <p:cNvPr id="8" name="Straight Arrow Connector 7">
            <a:extLst>
              <a:ext uri="{FF2B5EF4-FFF2-40B4-BE49-F238E27FC236}">
                <a16:creationId xmlns:a16="http://schemas.microsoft.com/office/drawing/2014/main" id="{01A13D6B-339C-446E-8689-5F4E20B70C59}"/>
              </a:ext>
            </a:extLst>
          </p:cNvPr>
          <p:cNvCxnSpPr/>
          <p:nvPr/>
        </p:nvCxnSpPr>
        <p:spPr>
          <a:xfrm>
            <a:off x="4284921" y="1807535"/>
            <a:ext cx="2169042" cy="2445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699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a:blip r:embed="rId3"/>
          <a:stretch>
            <a:fillRect/>
          </a:stretch>
        </p:blipFill>
        <p:spPr>
          <a:xfrm>
            <a:off x="254000" y="235230"/>
            <a:ext cx="4775200" cy="1003300"/>
          </a:xfrm>
          <a:prstGeom prst="rect">
            <a:avLst/>
          </a:prstGeom>
        </p:spPr>
      </p:pic>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sp>
        <p:nvSpPr>
          <p:cNvPr id="11" name="Rectangle 10">
            <a:extLst>
              <a:ext uri="{FF2B5EF4-FFF2-40B4-BE49-F238E27FC236}">
                <a16:creationId xmlns:a16="http://schemas.microsoft.com/office/drawing/2014/main" id="{D88BC947-7197-C84D-BEA7-CAAD0957D16F}"/>
              </a:ext>
            </a:extLst>
          </p:cNvPr>
          <p:cNvSpPr/>
          <p:nvPr/>
        </p:nvSpPr>
        <p:spPr>
          <a:xfrm>
            <a:off x="5324353" y="-1"/>
            <a:ext cx="6867645" cy="6858002"/>
          </a:xfrm>
          <a:prstGeom prst="rect">
            <a:avLst/>
          </a:prstGeom>
          <a:solidFill>
            <a:srgbClr val="64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5A81C"/>
              </a:solidFill>
            </a:endParaRPr>
          </a:p>
        </p:txBody>
      </p:sp>
      <p:pic>
        <p:nvPicPr>
          <p:cNvPr id="9" name="Picture 8">
            <a:extLst>
              <a:ext uri="{FF2B5EF4-FFF2-40B4-BE49-F238E27FC236}">
                <a16:creationId xmlns:a16="http://schemas.microsoft.com/office/drawing/2014/main" id="{C23F44EC-FBC1-9848-8741-A68509F1BCCC}"/>
              </a:ext>
            </a:extLst>
          </p:cNvPr>
          <p:cNvPicPr>
            <a:picLocks noChangeAspect="1"/>
          </p:cNvPicPr>
          <p:nvPr/>
        </p:nvPicPr>
        <p:blipFill rotWithShape="1">
          <a:blip r:embed="rId4">
            <a:alphaModFix amt="10000"/>
          </a:blip>
          <a:srcRect l="4201" t="4025" r="3954" b="4257"/>
          <a:stretch/>
        </p:blipFill>
        <p:spPr>
          <a:xfrm>
            <a:off x="5324352" y="0"/>
            <a:ext cx="6867647" cy="6858000"/>
          </a:xfrm>
          <a:prstGeom prst="rect">
            <a:avLst/>
          </a:prstGeom>
        </p:spPr>
      </p:pic>
      <p:sp>
        <p:nvSpPr>
          <p:cNvPr id="12" name="Title 1">
            <a:extLst>
              <a:ext uri="{FF2B5EF4-FFF2-40B4-BE49-F238E27FC236}">
                <a16:creationId xmlns:a16="http://schemas.microsoft.com/office/drawing/2014/main" id="{0EC7A684-759F-244D-9118-804941DFC419}"/>
              </a:ext>
            </a:extLst>
          </p:cNvPr>
          <p:cNvSpPr txBox="1">
            <a:spLocks/>
          </p:cNvSpPr>
          <p:nvPr/>
        </p:nvSpPr>
        <p:spPr>
          <a:xfrm>
            <a:off x="1244010" y="965200"/>
            <a:ext cx="4080338" cy="4234121"/>
          </a:xfrm>
          <a:prstGeom prst="rect">
            <a:avLst/>
          </a:prstGeom>
          <a:noFill/>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lgn="l">
              <a:lnSpc>
                <a:spcPct val="150000"/>
              </a:lnSpc>
              <a:buClr>
                <a:srgbClr val="F5A81C"/>
              </a:buClr>
              <a:buFont typeface="Arial" panose="020B0604020202020204" pitchFamily="34" charset="0"/>
              <a:buChar char="•"/>
            </a:pPr>
            <a:r>
              <a:rPr lang="en-US" sz="2000" b="1" dirty="0">
                <a:latin typeface="Adrianna Demibold"/>
                <a:ea typeface="Lato" panose="020F0502020204030203" pitchFamily="34" charset="0"/>
                <a:cs typeface="Arial" panose="020B0604020202020204" pitchFamily="34" charset="0"/>
              </a:rPr>
              <a:t>Complete the fields using your single sign on credentials and Iona email address.</a:t>
            </a:r>
          </a:p>
          <a:p>
            <a:pPr marL="285750" indent="-285750" algn="l">
              <a:lnSpc>
                <a:spcPct val="150000"/>
              </a:lnSpc>
              <a:buClr>
                <a:srgbClr val="F5A81C"/>
              </a:buClr>
              <a:buFont typeface="Arial" panose="020B0604020202020204" pitchFamily="34" charset="0"/>
              <a:buChar char="•"/>
            </a:pPr>
            <a:r>
              <a:rPr lang="en-US" sz="2000" b="1" dirty="0">
                <a:latin typeface="Adrianna Demibold"/>
                <a:ea typeface="Lato" panose="020F0502020204030203" pitchFamily="34" charset="0"/>
                <a:cs typeface="Arial" panose="020B0604020202020204" pitchFamily="34" charset="0"/>
              </a:rPr>
              <a:t>You will need your department cost center to request access.</a:t>
            </a:r>
          </a:p>
          <a:p>
            <a:pPr marL="285750" indent="-285750" algn="l">
              <a:lnSpc>
                <a:spcPct val="150000"/>
              </a:lnSpc>
              <a:buClr>
                <a:srgbClr val="F5A81C"/>
              </a:buClr>
              <a:buFont typeface="Arial" panose="020B0604020202020204" pitchFamily="34" charset="0"/>
              <a:buChar char="•"/>
            </a:pPr>
            <a:r>
              <a:rPr lang="en-US" sz="2000" b="1" dirty="0">
                <a:latin typeface="Adrianna Demibold"/>
                <a:ea typeface="Lato" panose="020F0502020204030203" pitchFamily="34" charset="0"/>
                <a:cs typeface="Arial" panose="020B0604020202020204" pitchFamily="34" charset="0"/>
              </a:rPr>
              <a:t>Once approved the Supervisor will receive an email stating access was approved.</a:t>
            </a:r>
          </a:p>
        </p:txBody>
      </p:sp>
      <p:pic>
        <p:nvPicPr>
          <p:cNvPr id="13" name="Picture 12"/>
          <p:cNvPicPr>
            <a:picLocks noChangeAspect="1"/>
          </p:cNvPicPr>
          <p:nvPr/>
        </p:nvPicPr>
        <p:blipFill>
          <a:blip r:embed="rId5"/>
          <a:stretch>
            <a:fillRect/>
          </a:stretch>
        </p:blipFill>
        <p:spPr>
          <a:xfrm>
            <a:off x="5324349" y="0"/>
            <a:ext cx="6867647" cy="3694040"/>
          </a:xfrm>
          <a:prstGeom prst="rect">
            <a:avLst/>
          </a:prstGeom>
        </p:spPr>
      </p:pic>
      <p:pic>
        <p:nvPicPr>
          <p:cNvPr id="14" name="Picture 13"/>
          <p:cNvPicPr>
            <a:picLocks noChangeAspect="1"/>
          </p:cNvPicPr>
          <p:nvPr/>
        </p:nvPicPr>
        <p:blipFill>
          <a:blip r:embed="rId6"/>
          <a:stretch>
            <a:fillRect/>
          </a:stretch>
        </p:blipFill>
        <p:spPr>
          <a:xfrm>
            <a:off x="5324357" y="3687723"/>
            <a:ext cx="6867643" cy="3170277"/>
          </a:xfrm>
          <a:prstGeom prst="rect">
            <a:avLst/>
          </a:prstGeom>
        </p:spPr>
      </p:pic>
      <p:cxnSp>
        <p:nvCxnSpPr>
          <p:cNvPr id="4" name="Straight Arrow Connector 3">
            <a:extLst>
              <a:ext uri="{FF2B5EF4-FFF2-40B4-BE49-F238E27FC236}">
                <a16:creationId xmlns:a16="http://schemas.microsoft.com/office/drawing/2014/main" id="{F4311B7E-8F71-460C-8918-2ECA7C446FA4}"/>
              </a:ext>
            </a:extLst>
          </p:cNvPr>
          <p:cNvCxnSpPr>
            <a:cxnSpLocks/>
          </p:cNvCxnSpPr>
          <p:nvPr/>
        </p:nvCxnSpPr>
        <p:spPr>
          <a:xfrm>
            <a:off x="2432807" y="1719743"/>
            <a:ext cx="3020037" cy="490302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9CCBD57-DD67-4CD7-ADEE-F614ABE05041}"/>
              </a:ext>
            </a:extLst>
          </p:cNvPr>
          <p:cNvCxnSpPr/>
          <p:nvPr/>
        </p:nvCxnSpPr>
        <p:spPr>
          <a:xfrm>
            <a:off x="4699591" y="3147237"/>
            <a:ext cx="4072269" cy="1743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595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535BD3-A59A-C140-A4BD-DD073B3CDB1E}"/>
              </a:ext>
            </a:extLst>
          </p:cNvPr>
          <p:cNvPicPr>
            <a:picLocks noChangeAspect="1"/>
          </p:cNvPicPr>
          <p:nvPr/>
        </p:nvPicPr>
        <p:blipFill rotWithShape="1">
          <a:blip r:embed="rId3"/>
          <a:srcRect t="35773" b="2496"/>
          <a:stretch/>
        </p:blipFill>
        <p:spPr>
          <a:xfrm>
            <a:off x="0" y="4707653"/>
            <a:ext cx="12192000" cy="2150347"/>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2" name="Picture 21">
            <a:extLst>
              <a:ext uri="{FF2B5EF4-FFF2-40B4-BE49-F238E27FC236}">
                <a16:creationId xmlns:a16="http://schemas.microsoft.com/office/drawing/2014/main" id="{97C45A7F-179B-3646-9AF5-CEE895103062}"/>
              </a:ext>
            </a:extLst>
          </p:cNvPr>
          <p:cNvPicPr>
            <a:picLocks noChangeAspect="1"/>
          </p:cNvPicPr>
          <p:nvPr/>
        </p:nvPicPr>
        <p:blipFill>
          <a:blip r:embed="rId4"/>
          <a:stretch>
            <a:fillRect/>
          </a:stretch>
        </p:blipFill>
        <p:spPr>
          <a:xfrm>
            <a:off x="467783" y="235229"/>
            <a:ext cx="5074031" cy="1008779"/>
          </a:xfrm>
          <a:prstGeom prst="rect">
            <a:avLst/>
          </a:prstGeom>
        </p:spPr>
      </p:pic>
      <p:sp>
        <p:nvSpPr>
          <p:cNvPr id="3" name="Rectangle 2">
            <a:extLst>
              <a:ext uri="{FF2B5EF4-FFF2-40B4-BE49-F238E27FC236}">
                <a16:creationId xmlns:a16="http://schemas.microsoft.com/office/drawing/2014/main" id="{BCB2CC73-2005-4CF6-AFC2-233651FAE113}"/>
              </a:ext>
            </a:extLst>
          </p:cNvPr>
          <p:cNvSpPr/>
          <p:nvPr/>
        </p:nvSpPr>
        <p:spPr>
          <a:xfrm>
            <a:off x="3009900" y="1542534"/>
            <a:ext cx="6722635" cy="523220"/>
          </a:xfrm>
          <a:prstGeom prst="rect">
            <a:avLst/>
          </a:prstGeom>
        </p:spPr>
        <p:txBody>
          <a:bodyPr wrap="square">
            <a:spAutoFit/>
          </a:bodyPr>
          <a:lstStyle/>
          <a:p>
            <a:r>
              <a:rPr lang="en-US" sz="2800" b="1" dirty="0">
                <a:solidFill>
                  <a:prstClr val="black"/>
                </a:solidFill>
                <a:latin typeface="Adrianna Demibold"/>
                <a:cs typeface="Calibri"/>
              </a:rPr>
              <a:t>  		  How</a:t>
            </a:r>
            <a:r>
              <a:rPr lang="en-US" sz="2800" b="1" spc="-5" dirty="0">
                <a:solidFill>
                  <a:prstClr val="black"/>
                </a:solidFill>
                <a:latin typeface="Adrianna Demibold"/>
                <a:cs typeface="Calibri"/>
              </a:rPr>
              <a:t> </a:t>
            </a:r>
            <a:r>
              <a:rPr lang="en-US" sz="2800" b="1" dirty="0">
                <a:solidFill>
                  <a:prstClr val="black"/>
                </a:solidFill>
                <a:latin typeface="Adrianna Demibold"/>
                <a:cs typeface="Calibri"/>
              </a:rPr>
              <a:t>to</a:t>
            </a:r>
            <a:r>
              <a:rPr lang="en-US" sz="2800" b="1" spc="-5" dirty="0">
                <a:solidFill>
                  <a:prstClr val="black"/>
                </a:solidFill>
                <a:latin typeface="Adrianna Demibold"/>
                <a:cs typeface="Calibri"/>
              </a:rPr>
              <a:t> </a:t>
            </a:r>
            <a:r>
              <a:rPr lang="en-US" sz="2800" b="1" dirty="0">
                <a:solidFill>
                  <a:prstClr val="black"/>
                </a:solidFill>
                <a:latin typeface="Adrianna Demibold"/>
                <a:cs typeface="Calibri"/>
              </a:rPr>
              <a:t>Post a Job</a:t>
            </a:r>
            <a:endParaRPr lang="en-US" sz="2800" dirty="0"/>
          </a:p>
        </p:txBody>
      </p:sp>
    </p:spTree>
    <p:extLst>
      <p:ext uri="{BB962C8B-B14F-4D97-AF65-F5344CB8AC3E}">
        <p14:creationId xmlns:p14="http://schemas.microsoft.com/office/powerpoint/2010/main" val="504996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2" name="Picture 21">
            <a:extLst>
              <a:ext uri="{FF2B5EF4-FFF2-40B4-BE49-F238E27FC236}">
                <a16:creationId xmlns:a16="http://schemas.microsoft.com/office/drawing/2014/main" id="{97C45A7F-179B-3646-9AF5-CEE895103062}"/>
              </a:ext>
            </a:extLst>
          </p:cNvPr>
          <p:cNvPicPr>
            <a:picLocks noChangeAspect="1"/>
          </p:cNvPicPr>
          <p:nvPr/>
        </p:nvPicPr>
        <p:blipFill>
          <a:blip r:embed="rId3"/>
          <a:stretch>
            <a:fillRect/>
          </a:stretch>
        </p:blipFill>
        <p:spPr>
          <a:xfrm>
            <a:off x="203198" y="188283"/>
            <a:ext cx="4634615" cy="865817"/>
          </a:xfrm>
          <a:prstGeom prst="rect">
            <a:avLst/>
          </a:prstGeom>
        </p:spPr>
      </p:pic>
      <p:pic>
        <p:nvPicPr>
          <p:cNvPr id="2" name="Picture 1">
            <a:extLst>
              <a:ext uri="{FF2B5EF4-FFF2-40B4-BE49-F238E27FC236}">
                <a16:creationId xmlns:a16="http://schemas.microsoft.com/office/drawing/2014/main" id="{DF16FDBE-5A53-49E0-9008-13AA332E96C0}"/>
              </a:ext>
            </a:extLst>
          </p:cNvPr>
          <p:cNvPicPr>
            <a:picLocks noChangeAspect="1"/>
          </p:cNvPicPr>
          <p:nvPr/>
        </p:nvPicPr>
        <p:blipFill>
          <a:blip r:embed="rId4"/>
          <a:stretch>
            <a:fillRect/>
          </a:stretch>
        </p:blipFill>
        <p:spPr>
          <a:xfrm>
            <a:off x="1016000" y="1284917"/>
            <a:ext cx="10363200" cy="5384800"/>
          </a:xfrm>
          <a:prstGeom prst="rect">
            <a:avLst/>
          </a:prstGeom>
        </p:spPr>
      </p:pic>
      <p:sp>
        <p:nvSpPr>
          <p:cNvPr id="11" name="Title 1">
            <a:extLst>
              <a:ext uri="{FF2B5EF4-FFF2-40B4-BE49-F238E27FC236}">
                <a16:creationId xmlns:a16="http://schemas.microsoft.com/office/drawing/2014/main" id="{F73E86C0-CB7D-43E8-A6B8-C173A79EA50B}"/>
              </a:ext>
            </a:extLst>
          </p:cNvPr>
          <p:cNvSpPr txBox="1">
            <a:spLocks/>
          </p:cNvSpPr>
          <p:nvPr/>
        </p:nvSpPr>
        <p:spPr>
          <a:xfrm>
            <a:off x="1409700" y="711201"/>
            <a:ext cx="9144000" cy="226060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lgn="l">
              <a:lnSpc>
                <a:spcPct val="150000"/>
              </a:lnSpc>
              <a:buClr>
                <a:srgbClr val="F5A81C"/>
              </a:buClr>
              <a:buFont typeface="Arial" panose="020B0604020202020204" pitchFamily="34" charset="0"/>
              <a:buChar char="•"/>
            </a:pPr>
            <a:r>
              <a:rPr lang="en-US" sz="2400" b="1" dirty="0">
                <a:latin typeface="Adrianna Demibold"/>
                <a:ea typeface="Lato" panose="020F0502020204030203" pitchFamily="34" charset="0"/>
                <a:cs typeface="Arial" panose="020B0604020202020204" pitchFamily="34" charset="0"/>
              </a:rPr>
              <a:t>Go to </a:t>
            </a:r>
            <a:r>
              <a:rPr lang="en-US" sz="2400" b="1" dirty="0">
                <a:solidFill>
                  <a:srgbClr val="53575A"/>
                </a:solidFill>
                <a:latin typeface="Adrianna Demibold"/>
                <a:ea typeface="Lato" panose="020F0502020204030203" pitchFamily="34" charset="0"/>
                <a:cs typeface="Arial" panose="020B0604020202020204" pitchFamily="34" charset="0"/>
                <a:hlinkClick r:id="rId5"/>
              </a:rPr>
              <a:t>https://iona.studentemployment.ngwebsolutions.com</a:t>
            </a:r>
            <a:r>
              <a:rPr lang="en-US" sz="2400" b="1" dirty="0">
                <a:solidFill>
                  <a:srgbClr val="53575A"/>
                </a:solidFill>
                <a:latin typeface="Adrianna Demibold"/>
                <a:ea typeface="Lato" panose="020F0502020204030203" pitchFamily="34" charset="0"/>
                <a:cs typeface="Arial" panose="020B0604020202020204" pitchFamily="34" charset="0"/>
              </a:rPr>
              <a:t> </a:t>
            </a:r>
          </a:p>
        </p:txBody>
      </p:sp>
      <p:cxnSp>
        <p:nvCxnSpPr>
          <p:cNvPr id="15" name="Straight Arrow Connector 14">
            <a:extLst>
              <a:ext uri="{FF2B5EF4-FFF2-40B4-BE49-F238E27FC236}">
                <a16:creationId xmlns:a16="http://schemas.microsoft.com/office/drawing/2014/main" id="{506471DF-834A-40E3-A023-CAF2B648DC9F}"/>
              </a:ext>
            </a:extLst>
          </p:cNvPr>
          <p:cNvCxnSpPr>
            <a:cxnSpLocks/>
          </p:cNvCxnSpPr>
          <p:nvPr/>
        </p:nvCxnSpPr>
        <p:spPr>
          <a:xfrm flipH="1">
            <a:off x="6761527" y="1251131"/>
            <a:ext cx="1929633" cy="3673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255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203201" y="115216"/>
            <a:ext cx="1093971" cy="881387"/>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543384"/>
            <a:ext cx="10443958" cy="4679616"/>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Clr>
                <a:srgbClr val="F5A81C"/>
              </a:buClr>
              <a:buFont typeface="Arial" panose="020B0604020202020204" pitchFamily="34" charset="0"/>
              <a:buChar char="•"/>
            </a:pPr>
            <a:r>
              <a:rPr lang="en-US" sz="2800" b="1" dirty="0">
                <a:latin typeface="Adrianna Demibold"/>
                <a:ea typeface="Lato" panose="020F0502020204030203" pitchFamily="34" charset="0"/>
                <a:cs typeface="Arial" panose="020B0604020202020204" pitchFamily="34" charset="0"/>
              </a:rPr>
              <a:t>Log in using your Iona Single Sign-On </a:t>
            </a:r>
            <a:r>
              <a:rPr lang="en-US" sz="2800" b="1" dirty="0">
                <a:latin typeface="Adrianna Demibold" panose="02000505040000020004" pitchFamily="2" charset="0"/>
                <a:ea typeface="Lato" panose="020F0502020204030203" pitchFamily="34" charset="0"/>
                <a:cs typeface="Arial" panose="020B0604020202020204" pitchFamily="34" charset="0"/>
              </a:rPr>
              <a:t>Credentials </a:t>
            </a:r>
            <a:endParaRPr lang="en-US" sz="2800" b="1" dirty="0">
              <a:latin typeface="Adrianna Demibold"/>
              <a:ea typeface="Lato" panose="020F0502020204030203" pitchFamily="34" charset="0"/>
              <a:cs typeface="Arial" panose="020B0604020202020204" pitchFamily="34"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338202" y="1349292"/>
            <a:ext cx="585624" cy="5715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7200" b="1" dirty="0">
              <a:solidFill>
                <a:schemeClr val="bg1"/>
              </a:solidFill>
              <a:latin typeface="Adrianna Demibold" panose="02000505040000020004" pitchFamily="2"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4" name="Picture 3">
            <a:extLst>
              <a:ext uri="{FF2B5EF4-FFF2-40B4-BE49-F238E27FC236}">
                <a16:creationId xmlns:a16="http://schemas.microsoft.com/office/drawing/2014/main" id="{A524A7C3-9F74-4BC5-B673-0B42D0CD49A2}"/>
              </a:ext>
            </a:extLst>
          </p:cNvPr>
          <p:cNvPicPr>
            <a:picLocks noChangeAspect="1"/>
          </p:cNvPicPr>
          <p:nvPr/>
        </p:nvPicPr>
        <p:blipFill>
          <a:blip r:embed="rId5"/>
          <a:stretch>
            <a:fillRect/>
          </a:stretch>
        </p:blipFill>
        <p:spPr>
          <a:xfrm>
            <a:off x="3668233" y="2284613"/>
            <a:ext cx="4986669" cy="4495800"/>
          </a:xfrm>
          <a:prstGeom prst="rect">
            <a:avLst/>
          </a:prstGeom>
        </p:spPr>
      </p:pic>
    </p:spTree>
    <p:extLst>
      <p:ext uri="{BB962C8B-B14F-4D97-AF65-F5344CB8AC3E}">
        <p14:creationId xmlns:p14="http://schemas.microsoft.com/office/powerpoint/2010/main" val="3150201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46766" y="1274791"/>
            <a:ext cx="4019792" cy="404539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1635808" y="959036"/>
            <a:ext cx="10756900" cy="907383"/>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2800" b="1" dirty="0">
                <a:latin typeface="Adrianna Demibold"/>
                <a:ea typeface="Lato" panose="020F0502020204030203" pitchFamily="34" charset="0"/>
                <a:cs typeface="Arial" panose="020B0604020202020204" pitchFamily="34" charset="0"/>
              </a:rPr>
              <a:t>Click Job Management Login </a:t>
            </a:r>
            <a:endParaRPr lang="en-US" sz="2800" b="1" dirty="0">
              <a:latin typeface="Adrianna Demibold" panose="02000505040000020004" pitchFamily="2"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4" name="Picture 3">
            <a:extLst>
              <a:ext uri="{FF2B5EF4-FFF2-40B4-BE49-F238E27FC236}">
                <a16:creationId xmlns:a16="http://schemas.microsoft.com/office/drawing/2014/main" id="{CBDE7642-9878-4764-B83F-9880736636FF}"/>
              </a:ext>
            </a:extLst>
          </p:cNvPr>
          <p:cNvPicPr>
            <a:picLocks noChangeAspect="1"/>
          </p:cNvPicPr>
          <p:nvPr/>
        </p:nvPicPr>
        <p:blipFill>
          <a:blip r:embed="rId5"/>
          <a:stretch>
            <a:fillRect/>
          </a:stretch>
        </p:blipFill>
        <p:spPr>
          <a:xfrm>
            <a:off x="0" y="1866417"/>
            <a:ext cx="12192000" cy="4672605"/>
          </a:xfrm>
          <a:prstGeom prst="rect">
            <a:avLst/>
          </a:prstGeom>
        </p:spPr>
      </p:pic>
      <p:cxnSp>
        <p:nvCxnSpPr>
          <p:cNvPr id="11" name="Straight Arrow Connector 10">
            <a:extLst>
              <a:ext uri="{FF2B5EF4-FFF2-40B4-BE49-F238E27FC236}">
                <a16:creationId xmlns:a16="http://schemas.microsoft.com/office/drawing/2014/main" id="{7901362B-4F61-4F79-975F-F9F7D467DD76}"/>
              </a:ext>
            </a:extLst>
          </p:cNvPr>
          <p:cNvCxnSpPr/>
          <p:nvPr/>
        </p:nvCxnSpPr>
        <p:spPr>
          <a:xfrm>
            <a:off x="6326372" y="1537811"/>
            <a:ext cx="687886" cy="1694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48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a:blip r:embed="rId3"/>
          <a:stretch>
            <a:fillRect/>
          </a:stretch>
        </p:blipFill>
        <p:spPr>
          <a:xfrm>
            <a:off x="467784" y="235229"/>
            <a:ext cx="6247884" cy="1101957"/>
          </a:xfrm>
          <a:prstGeom prst="rect">
            <a:avLst/>
          </a:prstGeom>
        </p:spPr>
      </p:pic>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6" name="Picture 5">
            <a:extLst>
              <a:ext uri="{FF2B5EF4-FFF2-40B4-BE49-F238E27FC236}">
                <a16:creationId xmlns:a16="http://schemas.microsoft.com/office/drawing/2014/main" id="{779EE606-7470-1549-9C03-296635AA72C2}"/>
              </a:ext>
            </a:extLst>
          </p:cNvPr>
          <p:cNvPicPr>
            <a:picLocks noChangeAspect="1"/>
          </p:cNvPicPr>
          <p:nvPr/>
        </p:nvPicPr>
        <p:blipFill rotWithShape="1">
          <a:blip r:embed="rId4">
            <a:alphaModFix amt="30000"/>
          </a:blip>
          <a:srcRect l="4201" t="4025" r="3954" b="4257"/>
          <a:stretch/>
        </p:blipFill>
        <p:spPr>
          <a:xfrm>
            <a:off x="9107055" y="0"/>
            <a:ext cx="3084944" cy="6858000"/>
          </a:xfrm>
          <a:prstGeom prst="rect">
            <a:avLst/>
          </a:prstGeom>
        </p:spPr>
      </p:pic>
      <p:sp>
        <p:nvSpPr>
          <p:cNvPr id="8" name="Title 1">
            <a:extLst>
              <a:ext uri="{FF2B5EF4-FFF2-40B4-BE49-F238E27FC236}">
                <a16:creationId xmlns:a16="http://schemas.microsoft.com/office/drawing/2014/main" id="{237F4993-E5F5-BB44-90C8-BC78CE4471E4}"/>
              </a:ext>
            </a:extLst>
          </p:cNvPr>
          <p:cNvSpPr txBox="1">
            <a:spLocks/>
          </p:cNvSpPr>
          <p:nvPr/>
        </p:nvSpPr>
        <p:spPr>
          <a:xfrm>
            <a:off x="2844474" y="2918292"/>
            <a:ext cx="6840300" cy="1021415"/>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3600" b="1" dirty="0">
                <a:latin typeface="Adrianna Demibold" panose="02000505040000020004" pitchFamily="2" charset="0"/>
              </a:rPr>
              <a:t>Human Resources Hiring Overview</a:t>
            </a:r>
          </a:p>
        </p:txBody>
      </p:sp>
    </p:spTree>
    <p:extLst>
      <p:ext uri="{BB962C8B-B14F-4D97-AF65-F5344CB8AC3E}">
        <p14:creationId xmlns:p14="http://schemas.microsoft.com/office/powerpoint/2010/main" val="1239917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203201" y="115216"/>
            <a:ext cx="1181099" cy="951584"/>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543384"/>
            <a:ext cx="10443958" cy="4679616"/>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Clr>
                <a:srgbClr val="F5A81C"/>
              </a:buClr>
              <a:buFont typeface="Arial" panose="020B0604020202020204" pitchFamily="34" charset="0"/>
              <a:buChar char="•"/>
            </a:pPr>
            <a:r>
              <a:rPr lang="en-US" sz="2000" b="1" dirty="0">
                <a:latin typeface="Adrianna Demibold"/>
                <a:ea typeface="Lato" panose="020F0502020204030203" pitchFamily="34" charset="0"/>
                <a:cs typeface="Arial" panose="020B0604020202020204" pitchFamily="34" charset="0"/>
              </a:rPr>
              <a:t>Click Employer Name</a:t>
            </a: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338202" y="1349292"/>
            <a:ext cx="585624" cy="5715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7200" b="1" dirty="0">
              <a:solidFill>
                <a:schemeClr val="bg1"/>
              </a:solidFill>
              <a:latin typeface="Adrianna Demibold" panose="02000505040000020004" pitchFamily="2"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5" name="Picture 4">
            <a:extLst>
              <a:ext uri="{FF2B5EF4-FFF2-40B4-BE49-F238E27FC236}">
                <a16:creationId xmlns:a16="http://schemas.microsoft.com/office/drawing/2014/main" id="{75AFD7F4-870C-41A6-A62A-3B6136D7C217}"/>
              </a:ext>
            </a:extLst>
          </p:cNvPr>
          <p:cNvPicPr>
            <a:picLocks noChangeAspect="1"/>
          </p:cNvPicPr>
          <p:nvPr/>
        </p:nvPicPr>
        <p:blipFill>
          <a:blip r:embed="rId5"/>
          <a:stretch>
            <a:fillRect/>
          </a:stretch>
        </p:blipFill>
        <p:spPr>
          <a:xfrm>
            <a:off x="553467" y="2019299"/>
            <a:ext cx="10756900" cy="4679616"/>
          </a:xfrm>
          <a:prstGeom prst="rect">
            <a:avLst/>
          </a:prstGeom>
        </p:spPr>
      </p:pic>
      <p:cxnSp>
        <p:nvCxnSpPr>
          <p:cNvPr id="8" name="Straight Arrow Connector 7">
            <a:extLst>
              <a:ext uri="{FF2B5EF4-FFF2-40B4-BE49-F238E27FC236}">
                <a16:creationId xmlns:a16="http://schemas.microsoft.com/office/drawing/2014/main" id="{F60ACE99-E6B0-4E51-AEE5-D40EA4DF7991}"/>
              </a:ext>
            </a:extLst>
          </p:cNvPr>
          <p:cNvCxnSpPr>
            <a:cxnSpLocks/>
          </p:cNvCxnSpPr>
          <p:nvPr/>
        </p:nvCxnSpPr>
        <p:spPr>
          <a:xfrm flipH="1">
            <a:off x="1870745" y="1991684"/>
            <a:ext cx="1396330" cy="3587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F06C5AC-D55C-47F5-BD89-A8096C2C6F4F}"/>
              </a:ext>
            </a:extLst>
          </p:cNvPr>
          <p:cNvSpPr/>
          <p:nvPr/>
        </p:nvSpPr>
        <p:spPr>
          <a:xfrm>
            <a:off x="5656521" y="6461407"/>
            <a:ext cx="744279" cy="1520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8EC0C4E4-503A-4F64-83F3-62087E7E04E5}"/>
              </a:ext>
            </a:extLst>
          </p:cNvPr>
          <p:cNvSpPr/>
          <p:nvPr/>
        </p:nvSpPr>
        <p:spPr>
          <a:xfrm>
            <a:off x="5762846" y="5719716"/>
            <a:ext cx="790353" cy="22861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DEBF065A-1F71-4878-A080-2ABD7BC4AB5E}"/>
              </a:ext>
            </a:extLst>
          </p:cNvPr>
          <p:cNvSpPr/>
          <p:nvPr/>
        </p:nvSpPr>
        <p:spPr>
          <a:xfrm>
            <a:off x="3359888" y="5719716"/>
            <a:ext cx="691117" cy="1388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E90DDFA9-7D7A-43CD-A2CF-B13097CCEA2B}"/>
              </a:ext>
            </a:extLst>
          </p:cNvPr>
          <p:cNvSpPr/>
          <p:nvPr/>
        </p:nvSpPr>
        <p:spPr>
          <a:xfrm>
            <a:off x="3359888" y="6461407"/>
            <a:ext cx="988828" cy="1520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56644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5">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6"/>
          <a:srcRect t="-4456" r="80537"/>
          <a:stretch/>
        </p:blipFill>
        <p:spPr>
          <a:xfrm>
            <a:off x="186109" y="191417"/>
            <a:ext cx="1057900" cy="1001389"/>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46766" y="1274791"/>
            <a:ext cx="4019792" cy="404539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279400" y="2044700"/>
            <a:ext cx="3411184" cy="21717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Select Your Department</a:t>
            </a:r>
          </a:p>
          <a:p>
            <a:pPr lvl="0">
              <a:lnSpc>
                <a:spcPct val="150000"/>
              </a:lnSpc>
              <a:spcBef>
                <a:spcPts val="0"/>
              </a:spcBef>
              <a:buClr>
                <a:srgbClr val="F5A81C"/>
              </a:buClr>
            </a:pPr>
            <a:endParaRPr lang="en-US" sz="1800" b="1" dirty="0">
              <a:latin typeface="Adrianna Demibold"/>
              <a:ea typeface="Lato" panose="020F0502020204030203" pitchFamily="34" charset="0"/>
              <a:cs typeface="Arial" panose="020B0604020202020204" pitchFamily="34" charset="0"/>
            </a:endParaRPr>
          </a:p>
          <a:p>
            <a:pPr lvl="0">
              <a:lnSpc>
                <a:spcPct val="150000"/>
              </a:lnSpc>
              <a:spcBef>
                <a:spcPts val="0"/>
              </a:spcBef>
              <a:buClr>
                <a:srgbClr val="F5A81C"/>
              </a:buClr>
            </a:pPr>
            <a:endParaRPr lang="en-US" sz="1800" b="1" dirty="0">
              <a:latin typeface="Adrianna Demibold"/>
              <a:ea typeface="Lato" panose="020F0502020204030203" pitchFamily="34" charset="0"/>
              <a:cs typeface="Arial" panose="020B0604020202020204" pitchFamily="34" charset="0"/>
            </a:endParaRP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Go to Click Add a new job for your department</a:t>
            </a:r>
            <a:endParaRPr lang="en-US" sz="1800" b="1" dirty="0">
              <a:latin typeface="Adrianna Demibold" panose="02000505040000020004" pitchFamily="2"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sp>
        <p:nvSpPr>
          <p:cNvPr id="4" name="Picture Placeholder 3"/>
          <p:cNvSpPr>
            <a:spLocks noGrp="1"/>
          </p:cNvSpPr>
          <p:nvPr>
            <p:ph type="pic" sz="quarter" idx="10"/>
          </p:nvPr>
        </p:nvSpPr>
        <p:spPr/>
      </p:sp>
      <p:pic>
        <p:nvPicPr>
          <p:cNvPr id="5" name="Picture 4"/>
          <p:cNvPicPr>
            <a:picLocks noChangeAspect="1"/>
          </p:cNvPicPr>
          <p:nvPr/>
        </p:nvPicPr>
        <p:blipFill>
          <a:blip r:embed="rId7"/>
          <a:stretch>
            <a:fillRect/>
          </a:stretch>
        </p:blipFill>
        <p:spPr>
          <a:xfrm>
            <a:off x="3807912" y="18383"/>
            <a:ext cx="8722290" cy="6839616"/>
          </a:xfrm>
          <a:prstGeom prst="rect">
            <a:avLst/>
          </a:prstGeom>
        </p:spPr>
      </p:pic>
      <p:pic>
        <p:nvPicPr>
          <p:cNvPr id="17"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24400" y="4724400"/>
            <a:ext cx="609600" cy="609600"/>
          </a:xfrm>
          <a:prstGeom prst="rect">
            <a:avLst/>
          </a:prstGeom>
        </p:spPr>
      </p:pic>
      <p:pic>
        <p:nvPicPr>
          <p:cNvPr id="3" name="Picture 2"/>
          <p:cNvPicPr>
            <a:picLocks noChangeAspect="1"/>
          </p:cNvPicPr>
          <p:nvPr/>
        </p:nvPicPr>
        <p:blipFill>
          <a:blip r:embed="rId9"/>
          <a:stretch>
            <a:fillRect/>
          </a:stretch>
        </p:blipFill>
        <p:spPr>
          <a:xfrm>
            <a:off x="3807912" y="18383"/>
            <a:ext cx="8604962" cy="6839616"/>
          </a:xfrm>
          <a:prstGeom prst="rect">
            <a:avLst/>
          </a:prstGeom>
        </p:spPr>
      </p:pic>
      <p:pic>
        <p:nvPicPr>
          <p:cNvPr id="12" name="Picture 11">
            <a:extLst>
              <a:ext uri="{FF2B5EF4-FFF2-40B4-BE49-F238E27FC236}">
                <a16:creationId xmlns:a16="http://schemas.microsoft.com/office/drawing/2014/main" id="{BF244D6B-89B2-48C6-8D11-59BC09E92BB0}"/>
              </a:ext>
            </a:extLst>
          </p:cNvPr>
          <p:cNvPicPr/>
          <p:nvPr/>
        </p:nvPicPr>
        <p:blipFill>
          <a:blip r:embed="rId10"/>
          <a:stretch>
            <a:fillRect/>
          </a:stretch>
        </p:blipFill>
        <p:spPr>
          <a:xfrm>
            <a:off x="3807912" y="-1"/>
            <a:ext cx="8722290" cy="3455183"/>
          </a:xfrm>
          <a:prstGeom prst="rect">
            <a:avLst/>
          </a:prstGeom>
        </p:spPr>
      </p:pic>
      <p:pic>
        <p:nvPicPr>
          <p:cNvPr id="18" name="Picture 17">
            <a:extLst>
              <a:ext uri="{FF2B5EF4-FFF2-40B4-BE49-F238E27FC236}">
                <a16:creationId xmlns:a16="http://schemas.microsoft.com/office/drawing/2014/main" id="{171C7F6A-DEEC-4EC7-9383-104CE453F184}"/>
              </a:ext>
            </a:extLst>
          </p:cNvPr>
          <p:cNvPicPr/>
          <p:nvPr/>
        </p:nvPicPr>
        <p:blipFill>
          <a:blip r:embed="rId11"/>
          <a:stretch>
            <a:fillRect/>
          </a:stretch>
        </p:blipFill>
        <p:spPr>
          <a:xfrm>
            <a:off x="3807912" y="3293982"/>
            <a:ext cx="8722290" cy="3504814"/>
          </a:xfrm>
          <a:prstGeom prst="rect">
            <a:avLst/>
          </a:prstGeom>
        </p:spPr>
      </p:pic>
      <p:cxnSp>
        <p:nvCxnSpPr>
          <p:cNvPr id="9" name="Straight Arrow Connector 8">
            <a:extLst>
              <a:ext uri="{FF2B5EF4-FFF2-40B4-BE49-F238E27FC236}">
                <a16:creationId xmlns:a16="http://schemas.microsoft.com/office/drawing/2014/main" id="{0650D1E5-9D4C-4809-9D87-1EE374F01FDB}"/>
              </a:ext>
            </a:extLst>
          </p:cNvPr>
          <p:cNvCxnSpPr/>
          <p:nvPr/>
        </p:nvCxnSpPr>
        <p:spPr>
          <a:xfrm>
            <a:off x="3126991" y="2281805"/>
            <a:ext cx="98779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A6428B5-D9B3-4069-99D5-3E088A7C5829}"/>
              </a:ext>
            </a:extLst>
          </p:cNvPr>
          <p:cNvCxnSpPr/>
          <p:nvPr/>
        </p:nvCxnSpPr>
        <p:spPr>
          <a:xfrm>
            <a:off x="2424418" y="4001549"/>
            <a:ext cx="3212984" cy="52850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913F9A3-021C-4EB4-97B8-341556A44BCD}"/>
              </a:ext>
            </a:extLst>
          </p:cNvPr>
          <p:cNvSpPr/>
          <p:nvPr/>
        </p:nvSpPr>
        <p:spPr>
          <a:xfrm>
            <a:off x="3987208" y="484658"/>
            <a:ext cx="737191" cy="1033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7B172EA-996A-4F2A-86F0-CE6A9ACBC64B}"/>
              </a:ext>
            </a:extLst>
          </p:cNvPr>
          <p:cNvSpPr/>
          <p:nvPr/>
        </p:nvSpPr>
        <p:spPr>
          <a:xfrm>
            <a:off x="3987208" y="3807204"/>
            <a:ext cx="829341" cy="114253"/>
          </a:xfrm>
          <a:prstGeom prst="rect">
            <a:avLst/>
          </a:prstGeom>
          <a:solidFill>
            <a:srgbClr val="F6F6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639F72-C092-4512-A8D9-0F3520A400DC}"/>
              </a:ext>
            </a:extLst>
          </p:cNvPr>
          <p:cNvSpPr/>
          <p:nvPr/>
        </p:nvSpPr>
        <p:spPr>
          <a:xfrm>
            <a:off x="8016949" y="2466753"/>
            <a:ext cx="637953" cy="7680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EEA9A8F6-69AF-4081-B877-79BC6D988FB6}"/>
              </a:ext>
            </a:extLst>
          </p:cNvPr>
          <p:cNvSpPr/>
          <p:nvPr/>
        </p:nvSpPr>
        <p:spPr>
          <a:xfrm>
            <a:off x="7827704" y="5948329"/>
            <a:ext cx="827198"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62E53E24-65B2-4283-BD9E-61C9DDCAC054}"/>
              </a:ext>
            </a:extLst>
          </p:cNvPr>
          <p:cNvSpPr/>
          <p:nvPr/>
        </p:nvSpPr>
        <p:spPr>
          <a:xfrm>
            <a:off x="3807912" y="340242"/>
            <a:ext cx="8722290" cy="12603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648BB37B-7C05-409F-83F7-BFA231ACB483}"/>
              </a:ext>
            </a:extLst>
          </p:cNvPr>
          <p:cNvSpPr/>
          <p:nvPr/>
        </p:nvSpPr>
        <p:spPr>
          <a:xfrm>
            <a:off x="3807912" y="3692287"/>
            <a:ext cx="8722290" cy="8475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421238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1"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27000" y="216815"/>
            <a:ext cx="1010684" cy="788155"/>
          </a:xfrm>
          <a:prstGeom prst="rect">
            <a:avLst/>
          </a:prstGeom>
        </p:spPr>
      </p:pic>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947846" y="216816"/>
            <a:ext cx="9783654" cy="4274623"/>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latin typeface="Adrianna Demibold"/>
              </a:rPr>
              <a:t>  </a:t>
            </a:r>
            <a:r>
              <a:rPr lang="en-US" sz="2000" b="1" u="sng" dirty="0">
                <a:latin typeface="Adrianna Demibold"/>
              </a:rPr>
              <a:t>Choose Your Job Type</a:t>
            </a:r>
          </a:p>
          <a:p>
            <a:endParaRPr lang="en-US" sz="1400" b="1" dirty="0">
              <a:latin typeface="Adrianna Demibold"/>
            </a:endParaRPr>
          </a:p>
          <a:p>
            <a:pPr>
              <a:lnSpc>
                <a:spcPct val="115000"/>
              </a:lnSpc>
              <a:spcBef>
                <a:spcPts val="0"/>
              </a:spcBef>
              <a:spcAft>
                <a:spcPts val="1000"/>
              </a:spcAft>
            </a:pPr>
            <a:r>
              <a:rPr lang="en-US" sz="1400" b="1" dirty="0">
                <a:latin typeface="Adrianna Demibold"/>
              </a:rPr>
              <a:t> </a:t>
            </a:r>
            <a:r>
              <a:rPr lang="en-US" sz="1400" b="1" dirty="0">
                <a:latin typeface="Adrianna Demibold"/>
                <a:ea typeface="Calibri" panose="020F0502020204030204" pitchFamily="34" charset="0"/>
                <a:cs typeface="Times New Roman" panose="02020603050405020304" pitchFamily="18" charset="0"/>
              </a:rPr>
              <a:t>-students you will hire that will use the Federal Work Study program, select Work-study</a:t>
            </a:r>
          </a:p>
          <a:p>
            <a:pPr>
              <a:lnSpc>
                <a:spcPct val="115000"/>
              </a:lnSpc>
              <a:spcBef>
                <a:spcPts val="0"/>
              </a:spcBef>
              <a:spcAft>
                <a:spcPts val="1000"/>
              </a:spcAft>
            </a:pPr>
            <a:r>
              <a:rPr lang="en-US" sz="1400" b="1" dirty="0">
                <a:latin typeface="Adrianna Demibold"/>
                <a:ea typeface="Calibri" panose="020F0502020204030204" pitchFamily="34" charset="0"/>
                <a:cs typeface="Times New Roman" panose="02020603050405020304" pitchFamily="18" charset="0"/>
              </a:rPr>
              <a:t>-students you will hire that will be paid from your Department Budget, select Campus Employment</a:t>
            </a:r>
          </a:p>
          <a:p>
            <a:pPr>
              <a:lnSpc>
                <a:spcPct val="115000"/>
              </a:lnSpc>
              <a:spcBef>
                <a:spcPts val="0"/>
              </a:spcBef>
              <a:spcAft>
                <a:spcPts val="1000"/>
              </a:spcAft>
            </a:pPr>
            <a:r>
              <a:rPr lang="en-US" sz="1400" b="1" dirty="0">
                <a:latin typeface="Adrianna Demibold"/>
                <a:ea typeface="Calibri" panose="020F0502020204030204" pitchFamily="34" charset="0"/>
                <a:cs typeface="Times New Roman" panose="02020603050405020304" pitchFamily="18" charset="0"/>
              </a:rPr>
              <a:t>-students who are Graduate level and will be hired as a Graduate Assistant to be paid from your Department Budget, select Graduate Assistant</a:t>
            </a:r>
          </a:p>
          <a:p>
            <a:pPr lvl="0">
              <a:lnSpc>
                <a:spcPct val="100000"/>
              </a:lnSpc>
              <a:spcBef>
                <a:spcPts val="0"/>
              </a:spcBef>
            </a:pPr>
            <a:r>
              <a:rPr lang="en-US" sz="1400" b="1" dirty="0">
                <a:latin typeface="Adrianna Demibold"/>
                <a:ea typeface="Calibri" panose="020F0502020204030204" pitchFamily="34" charset="0"/>
                <a:cs typeface="Times New Roman" panose="02020603050405020304" pitchFamily="18" charset="0"/>
              </a:rPr>
              <a:t>-students you will hire that will be paid from a </a:t>
            </a:r>
            <a:r>
              <a:rPr lang="en-US" sz="1400" b="1" i="1" dirty="0">
                <a:latin typeface="Adrianna Demibold"/>
                <a:ea typeface="Calibri" panose="020F0502020204030204" pitchFamily="34" charset="0"/>
                <a:cs typeface="Times New Roman" panose="02020603050405020304" pitchFamily="18" charset="0"/>
              </a:rPr>
              <a:t>Stipend</a:t>
            </a:r>
            <a:r>
              <a:rPr lang="en-US" sz="1400" b="1" dirty="0">
                <a:latin typeface="Adrianna Demibold"/>
                <a:ea typeface="Calibri" panose="020F0502020204030204" pitchFamily="34" charset="0"/>
                <a:cs typeface="Times New Roman" panose="02020603050405020304" pitchFamily="18" charset="0"/>
              </a:rPr>
              <a:t> from your Department Budget, select Stipend</a:t>
            </a:r>
            <a:r>
              <a:rPr lang="en-US" sz="1400" b="1" i="1" dirty="0">
                <a:latin typeface="Adrianna Demibold"/>
                <a:ea typeface="Calibri" panose="020F0502020204030204" pitchFamily="34" charset="0"/>
                <a:cs typeface="Times New Roman" panose="02020603050405020304" pitchFamily="18" charset="0"/>
              </a:rPr>
              <a:t>**NEW OPTION**</a:t>
            </a:r>
          </a:p>
          <a:p>
            <a:pPr lvl="0">
              <a:lnSpc>
                <a:spcPct val="100000"/>
              </a:lnSpc>
              <a:spcBef>
                <a:spcPts val="0"/>
              </a:spcBef>
            </a:pPr>
            <a:endParaRPr lang="en-US" sz="1400" b="1" dirty="0">
              <a:solidFill>
                <a:prstClr val="black"/>
              </a:solidFill>
              <a:latin typeface="Adrianna Demibold"/>
              <a:cs typeface="Times New Roman" panose="02020603050405020304" pitchFamily="18" charset="0"/>
            </a:endParaRPr>
          </a:p>
          <a:p>
            <a:pPr lvl="0">
              <a:lnSpc>
                <a:spcPct val="100000"/>
              </a:lnSpc>
              <a:spcBef>
                <a:spcPts val="0"/>
              </a:spcBef>
            </a:pPr>
            <a:r>
              <a:rPr lang="en-US" sz="1400" b="1" dirty="0">
                <a:solidFill>
                  <a:prstClr val="black"/>
                </a:solidFill>
                <a:latin typeface="Adrianna Demibold"/>
              </a:rPr>
              <a:t>**Stipend roles are for positions that do not work a set schedule.  Stipend positions must be approved by the Senior Leader and Human Resources prior to being submitted to Nextgen.   </a:t>
            </a:r>
            <a:r>
              <a:rPr lang="en-US" sz="1400" b="1" i="1" dirty="0">
                <a:solidFill>
                  <a:prstClr val="black"/>
                </a:solidFill>
                <a:latin typeface="Adrianna Demibold"/>
              </a:rPr>
              <a:t>Stipend</a:t>
            </a:r>
            <a:r>
              <a:rPr lang="en-US" sz="1400" b="1" dirty="0">
                <a:solidFill>
                  <a:prstClr val="black"/>
                </a:solidFill>
                <a:latin typeface="Adrianna Demibold"/>
              </a:rPr>
              <a:t> </a:t>
            </a:r>
            <a:r>
              <a:rPr lang="en-US" sz="1400" b="1" i="1" dirty="0">
                <a:solidFill>
                  <a:prstClr val="black"/>
                </a:solidFill>
                <a:latin typeface="Adrianna Demibold"/>
              </a:rPr>
              <a:t>positions cannot be paid through Federal Work Study.**</a:t>
            </a:r>
          </a:p>
          <a:p>
            <a:pPr lvl="0">
              <a:lnSpc>
                <a:spcPct val="100000"/>
              </a:lnSpc>
              <a:spcBef>
                <a:spcPts val="0"/>
              </a:spcBef>
            </a:pPr>
            <a:endParaRPr lang="en-US" sz="1400" b="1" dirty="0">
              <a:solidFill>
                <a:prstClr val="black"/>
              </a:solidFill>
              <a:latin typeface="Adrianna Demibold"/>
            </a:endParaRPr>
          </a:p>
          <a:p>
            <a:pPr>
              <a:lnSpc>
                <a:spcPct val="115000"/>
              </a:lnSpc>
              <a:spcBef>
                <a:spcPts val="0"/>
              </a:spcBef>
              <a:spcAft>
                <a:spcPts val="1000"/>
              </a:spcAft>
            </a:pPr>
            <a:r>
              <a:rPr lang="en-US" sz="1400" b="1" dirty="0">
                <a:latin typeface="Adrianna Demibold"/>
                <a:ea typeface="Calibri" panose="020F0502020204030204" pitchFamily="34" charset="0"/>
                <a:cs typeface="Times New Roman" panose="02020603050405020304" pitchFamily="18" charset="0"/>
              </a:rPr>
              <a:t>-Supervisors can post a graduate level position, that can be paid from Work Study funds, for this you would select Work-Study and indicate in the job title/description that it is for work study eligible Graduate students</a:t>
            </a:r>
          </a:p>
          <a:p>
            <a:pPr>
              <a:lnSpc>
                <a:spcPct val="115000"/>
              </a:lnSpc>
              <a:spcBef>
                <a:spcPts val="0"/>
              </a:spcBef>
              <a:spcAft>
                <a:spcPts val="1000"/>
              </a:spcAft>
            </a:pPr>
            <a:r>
              <a:rPr lang="en-US" sz="1400" b="1" dirty="0">
                <a:latin typeface="Adrianna Demibold"/>
                <a:ea typeface="Calibri" panose="020F0502020204030204" pitchFamily="34" charset="0"/>
                <a:cs typeface="Times New Roman" panose="02020603050405020304" pitchFamily="18" charset="0"/>
              </a:rPr>
              <a:t>-In order to hire students that you wish to pay from your department budget as well as having a work study student population, you must post two jobs, one under work-study and one under campus employment</a:t>
            </a:r>
          </a:p>
          <a:p>
            <a:endParaRPr lang="en-US" sz="1800" b="1" dirty="0">
              <a:latin typeface="Adrianna Demibold"/>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6" name="Picture 5"/>
          <p:cNvPicPr>
            <a:picLocks noChangeAspect="1"/>
          </p:cNvPicPr>
          <p:nvPr/>
        </p:nvPicPr>
        <p:blipFill>
          <a:blip r:embed="rId5"/>
          <a:stretch>
            <a:fillRect/>
          </a:stretch>
        </p:blipFill>
        <p:spPr>
          <a:xfrm>
            <a:off x="10588613" y="-594"/>
            <a:ext cx="1603387" cy="6858594"/>
          </a:xfrm>
          <a:prstGeom prst="rect">
            <a:avLst/>
          </a:prstGeom>
        </p:spPr>
      </p:pic>
      <p:pic>
        <p:nvPicPr>
          <p:cNvPr id="4" name="Picture 3">
            <a:extLst>
              <a:ext uri="{FF2B5EF4-FFF2-40B4-BE49-F238E27FC236}">
                <a16:creationId xmlns:a16="http://schemas.microsoft.com/office/drawing/2014/main" id="{E87CCBCB-E211-4E19-9571-E90FAEF45F00}"/>
              </a:ext>
            </a:extLst>
          </p:cNvPr>
          <p:cNvPicPr>
            <a:picLocks noChangeAspect="1"/>
          </p:cNvPicPr>
          <p:nvPr/>
        </p:nvPicPr>
        <p:blipFill>
          <a:blip r:embed="rId6"/>
          <a:stretch>
            <a:fillRect/>
          </a:stretch>
        </p:blipFill>
        <p:spPr>
          <a:xfrm>
            <a:off x="616568" y="4569026"/>
            <a:ext cx="9948026" cy="2288380"/>
          </a:xfrm>
          <a:prstGeom prst="rect">
            <a:avLst/>
          </a:prstGeom>
        </p:spPr>
      </p:pic>
      <p:cxnSp>
        <p:nvCxnSpPr>
          <p:cNvPr id="8" name="Straight Arrow Connector 7">
            <a:extLst>
              <a:ext uri="{FF2B5EF4-FFF2-40B4-BE49-F238E27FC236}">
                <a16:creationId xmlns:a16="http://schemas.microsoft.com/office/drawing/2014/main" id="{42BC737F-E467-41D0-BB08-756F7CD95997}"/>
              </a:ext>
            </a:extLst>
          </p:cNvPr>
          <p:cNvCxnSpPr>
            <a:cxnSpLocks/>
            <a:stCxn id="4" idx="1"/>
          </p:cNvCxnSpPr>
          <p:nvPr/>
        </p:nvCxnSpPr>
        <p:spPr>
          <a:xfrm>
            <a:off x="616568" y="5713216"/>
            <a:ext cx="685137" cy="222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444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46766" y="1274791"/>
            <a:ext cx="4019792" cy="404539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46766" y="2044700"/>
            <a:ext cx="3735348" cy="29718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Once you have made your selection, click “Go to Next Step”</a:t>
            </a:r>
          </a:p>
          <a:p>
            <a:pPr lvl="0">
              <a:lnSpc>
                <a:spcPct val="150000"/>
              </a:lnSpc>
              <a:spcBef>
                <a:spcPts val="0"/>
              </a:spcBef>
              <a:buClr>
                <a:srgbClr val="F5A81C"/>
              </a:buClr>
            </a:pPr>
            <a:endParaRPr lang="en-US" sz="1800" b="1" dirty="0">
              <a:latin typeface="Adrianna Demibold"/>
              <a:ea typeface="Lato" panose="020F0502020204030203" pitchFamily="34" charset="0"/>
              <a:cs typeface="Arial" panose="020B0604020202020204" pitchFamily="34" charset="0"/>
            </a:endParaRPr>
          </a:p>
          <a:p>
            <a:pPr lvl="0">
              <a:lnSpc>
                <a:spcPct val="150000"/>
              </a:lnSpc>
              <a:spcBef>
                <a:spcPts val="0"/>
              </a:spcBef>
              <a:buClr>
                <a:srgbClr val="F5A81C"/>
              </a:buClr>
            </a:pPr>
            <a:endParaRPr lang="en-US" sz="1800" b="1" dirty="0">
              <a:latin typeface="Adrianna Demibold"/>
              <a:ea typeface="Lato" panose="020F0502020204030203" pitchFamily="34" charset="0"/>
              <a:cs typeface="Arial" panose="020B0604020202020204" pitchFamily="34" charset="0"/>
            </a:endParaRP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Here you will fill in Job Category from the drop down Job Title, Job Description, Requirements</a:t>
            </a:r>
            <a:endParaRPr lang="en-US" sz="1800" b="1" dirty="0">
              <a:latin typeface="Adrianna Demibold" panose="02000505040000020004" pitchFamily="2"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6" name="Picture 5">
            <a:extLst>
              <a:ext uri="{FF2B5EF4-FFF2-40B4-BE49-F238E27FC236}">
                <a16:creationId xmlns:a16="http://schemas.microsoft.com/office/drawing/2014/main" id="{8DBC3955-AF2F-4B3A-9801-5387CC84F387}"/>
              </a:ext>
            </a:extLst>
          </p:cNvPr>
          <p:cNvPicPr>
            <a:picLocks noChangeAspect="1"/>
          </p:cNvPicPr>
          <p:nvPr/>
        </p:nvPicPr>
        <p:blipFill>
          <a:blip r:embed="rId5"/>
          <a:stretch>
            <a:fillRect/>
          </a:stretch>
        </p:blipFill>
        <p:spPr>
          <a:xfrm>
            <a:off x="3782114" y="310363"/>
            <a:ext cx="8130486" cy="2861296"/>
          </a:xfrm>
          <a:prstGeom prst="rect">
            <a:avLst/>
          </a:prstGeom>
        </p:spPr>
      </p:pic>
      <p:pic>
        <p:nvPicPr>
          <p:cNvPr id="24" name="Picture 23">
            <a:extLst>
              <a:ext uri="{FF2B5EF4-FFF2-40B4-BE49-F238E27FC236}">
                <a16:creationId xmlns:a16="http://schemas.microsoft.com/office/drawing/2014/main" id="{B1086093-5319-4C2A-AEF6-9FBA350E4CA4}"/>
              </a:ext>
            </a:extLst>
          </p:cNvPr>
          <p:cNvPicPr>
            <a:picLocks noChangeAspect="1"/>
          </p:cNvPicPr>
          <p:nvPr/>
        </p:nvPicPr>
        <p:blipFill>
          <a:blip r:embed="rId6"/>
          <a:stretch>
            <a:fillRect/>
          </a:stretch>
        </p:blipFill>
        <p:spPr>
          <a:xfrm>
            <a:off x="3782114" y="3568085"/>
            <a:ext cx="8130486" cy="3212328"/>
          </a:xfrm>
          <a:prstGeom prst="rect">
            <a:avLst/>
          </a:prstGeom>
        </p:spPr>
      </p:pic>
      <p:cxnSp>
        <p:nvCxnSpPr>
          <p:cNvPr id="4" name="Straight Arrow Connector 3">
            <a:extLst>
              <a:ext uri="{FF2B5EF4-FFF2-40B4-BE49-F238E27FC236}">
                <a16:creationId xmlns:a16="http://schemas.microsoft.com/office/drawing/2014/main" id="{A8B7C8D0-B45C-4C6B-8E2E-24A51F63B266}"/>
              </a:ext>
            </a:extLst>
          </p:cNvPr>
          <p:cNvCxnSpPr/>
          <p:nvPr/>
        </p:nvCxnSpPr>
        <p:spPr>
          <a:xfrm flipV="1">
            <a:off x="3498209" y="2533475"/>
            <a:ext cx="1652631" cy="2097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53379CA-7FBF-4F70-BBDB-0D95C3EFFE64}"/>
              </a:ext>
            </a:extLst>
          </p:cNvPr>
          <p:cNvCxnSpPr/>
          <p:nvPr/>
        </p:nvCxnSpPr>
        <p:spPr>
          <a:xfrm>
            <a:off x="3498209" y="4026716"/>
            <a:ext cx="3397541" cy="6207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96D041C-E81A-460B-8AEB-E31CBC5AA2D0}"/>
              </a:ext>
            </a:extLst>
          </p:cNvPr>
          <p:cNvCxnSpPr>
            <a:cxnSpLocks/>
          </p:cNvCxnSpPr>
          <p:nvPr/>
        </p:nvCxnSpPr>
        <p:spPr>
          <a:xfrm>
            <a:off x="3182962" y="4496499"/>
            <a:ext cx="883596" cy="3105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6350FC6-5363-4796-AF7E-12FC46F833AC}"/>
              </a:ext>
            </a:extLst>
          </p:cNvPr>
          <p:cNvCxnSpPr>
            <a:cxnSpLocks/>
          </p:cNvCxnSpPr>
          <p:nvPr/>
        </p:nvCxnSpPr>
        <p:spPr>
          <a:xfrm>
            <a:off x="1618131" y="4862440"/>
            <a:ext cx="2396286" cy="61269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7A9285F-1094-49F3-A0D8-DD53D0ABEF01}"/>
              </a:ext>
            </a:extLst>
          </p:cNvPr>
          <p:cNvCxnSpPr/>
          <p:nvPr/>
        </p:nvCxnSpPr>
        <p:spPr>
          <a:xfrm>
            <a:off x="3003259" y="4807086"/>
            <a:ext cx="977906" cy="185949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581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46766" y="1274791"/>
            <a:ext cx="4019792" cy="404539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46766" y="1104900"/>
            <a:ext cx="3735348" cy="5561683"/>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Enter # of Available Openings.  Start Date and End Dates are for a Fiscal Year. Jobs can start anytime after 07/01/20** but must have an end date no later than 06/30/20** of that fiscal year. Do not cross over Fiscal years.</a:t>
            </a:r>
          </a:p>
          <a:p>
            <a:pPr marL="285750" lvl="0" indent="-285750">
              <a:lnSpc>
                <a:spcPct val="150000"/>
              </a:lnSpc>
              <a:spcBef>
                <a:spcPts val="0"/>
              </a:spcBef>
              <a:buClr>
                <a:srgbClr val="F5A81C"/>
              </a:buClr>
              <a:buFont typeface="Arial" panose="020B0604020202020204" pitchFamily="34" charset="0"/>
              <a:buChar char="•"/>
            </a:pPr>
            <a:endParaRPr lang="en-US" sz="1800" b="1" dirty="0">
              <a:latin typeface="Adrianna Demibold"/>
              <a:ea typeface="Lato" panose="020F0502020204030203" pitchFamily="34" charset="0"/>
              <a:cs typeface="Arial" panose="020B0604020202020204" pitchFamily="34" charset="0"/>
            </a:endParaRP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Please know that a Secondary Supervisor is required for each job posting; the Secondary must be a staff member who can monitor and attest to student work performance and attendance. </a:t>
            </a:r>
            <a:endParaRPr lang="en-US" sz="1800" b="1" dirty="0">
              <a:latin typeface="Adrianna Demibold" panose="02000505040000020004" pitchFamily="2"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cxnSp>
        <p:nvCxnSpPr>
          <p:cNvPr id="26" name="Straight Arrow Connector 25">
            <a:extLst>
              <a:ext uri="{FF2B5EF4-FFF2-40B4-BE49-F238E27FC236}">
                <a16:creationId xmlns:a16="http://schemas.microsoft.com/office/drawing/2014/main" id="{EB8C5CDD-F6C2-4CAD-9F39-A50E621B4352}"/>
              </a:ext>
            </a:extLst>
          </p:cNvPr>
          <p:cNvCxnSpPr/>
          <p:nvPr/>
        </p:nvCxnSpPr>
        <p:spPr>
          <a:xfrm flipH="1">
            <a:off x="6279528" y="3297490"/>
            <a:ext cx="3423272" cy="2466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DE75-A852-42F3-9CE7-1332B07449FE}"/>
              </a:ext>
            </a:extLst>
          </p:cNvPr>
          <p:cNvPicPr>
            <a:picLocks noChangeAspect="1"/>
          </p:cNvPicPr>
          <p:nvPr/>
        </p:nvPicPr>
        <p:blipFill>
          <a:blip r:embed="rId5"/>
          <a:stretch>
            <a:fillRect/>
          </a:stretch>
        </p:blipFill>
        <p:spPr>
          <a:xfrm>
            <a:off x="3728679" y="791752"/>
            <a:ext cx="8409886" cy="5988661"/>
          </a:xfrm>
          <a:prstGeom prst="rect">
            <a:avLst/>
          </a:prstGeom>
        </p:spPr>
      </p:pic>
      <p:cxnSp>
        <p:nvCxnSpPr>
          <p:cNvPr id="6" name="Straight Arrow Connector 5">
            <a:extLst>
              <a:ext uri="{FF2B5EF4-FFF2-40B4-BE49-F238E27FC236}">
                <a16:creationId xmlns:a16="http://schemas.microsoft.com/office/drawing/2014/main" id="{22CDF9B1-64D9-44DC-96C8-3FB2677A7522}"/>
              </a:ext>
            </a:extLst>
          </p:cNvPr>
          <p:cNvCxnSpPr>
            <a:cxnSpLocks/>
          </p:cNvCxnSpPr>
          <p:nvPr/>
        </p:nvCxnSpPr>
        <p:spPr>
          <a:xfrm flipV="1">
            <a:off x="1286540" y="1537811"/>
            <a:ext cx="5727718" cy="17403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3862CB3-41C9-4BA2-ACC9-CD2449B9F4E5}"/>
              </a:ext>
            </a:extLst>
          </p:cNvPr>
          <p:cNvCxnSpPr>
            <a:cxnSpLocks/>
          </p:cNvCxnSpPr>
          <p:nvPr/>
        </p:nvCxnSpPr>
        <p:spPr>
          <a:xfrm>
            <a:off x="2700670" y="1917700"/>
            <a:ext cx="431358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18838AA-8DDA-4709-ABEF-45F3FCB33EC1}"/>
              </a:ext>
            </a:extLst>
          </p:cNvPr>
          <p:cNvCxnSpPr/>
          <p:nvPr/>
        </p:nvCxnSpPr>
        <p:spPr>
          <a:xfrm flipV="1">
            <a:off x="3397541" y="973123"/>
            <a:ext cx="3616717" cy="4026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CBCA6D5-01C7-42E2-9672-8180E041F0E3}"/>
              </a:ext>
            </a:extLst>
          </p:cNvPr>
          <p:cNvCxnSpPr/>
          <p:nvPr/>
        </p:nvCxnSpPr>
        <p:spPr>
          <a:xfrm flipV="1">
            <a:off x="3305262" y="4009938"/>
            <a:ext cx="3708996" cy="79695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082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46766" y="1274791"/>
            <a:ext cx="4019792" cy="404539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46766" y="1104900"/>
            <a:ext cx="3735348" cy="5561683"/>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If you select Stipend, you will enter the total amount of the stipend, and the job start and end dates.  This will generate equal bi-weekly payments across the duration of the job.</a:t>
            </a:r>
          </a:p>
          <a:p>
            <a:pPr lvl="0">
              <a:lnSpc>
                <a:spcPct val="150000"/>
              </a:lnSpc>
              <a:spcBef>
                <a:spcPts val="0"/>
              </a:spcBef>
              <a:buClr>
                <a:srgbClr val="F5A81C"/>
              </a:buClr>
            </a:pPr>
            <a:r>
              <a:rPr lang="en-US" sz="1800" b="1" dirty="0">
                <a:latin typeface="Adrianna Demibold"/>
                <a:ea typeface="Lato" panose="020F0502020204030203" pitchFamily="34" charset="0"/>
                <a:cs typeface="Arial" panose="020B0604020202020204" pitchFamily="34" charset="0"/>
                <a:sym typeface="Symbol" panose="05050102010706020507" pitchFamily="18" charset="2"/>
              </a:rPr>
              <a:t></a:t>
            </a:r>
            <a:r>
              <a:rPr lang="en-US" sz="1800" b="1" dirty="0">
                <a:latin typeface="Adrianna Demibold"/>
                <a:ea typeface="Lato" panose="020F0502020204030203" pitchFamily="34" charset="0"/>
                <a:cs typeface="Arial" panose="020B0604020202020204" pitchFamily="34" charset="0"/>
              </a:rPr>
              <a:t>To hire students into a Stipend job, a spreadsheet would be completed and submitted to SFS to process the hires via a file load process (this is unlike the FWS and Campus Employment jobs where supervisors hire the students in NextGen.)</a:t>
            </a:r>
            <a:endParaRPr lang="en-US" sz="1800" b="1" dirty="0">
              <a:latin typeface="Adrianna Demibold" panose="02000505040000020004" pitchFamily="2"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cxnSp>
        <p:nvCxnSpPr>
          <p:cNvPr id="6" name="Straight Arrow Connector 5">
            <a:extLst>
              <a:ext uri="{FF2B5EF4-FFF2-40B4-BE49-F238E27FC236}">
                <a16:creationId xmlns:a16="http://schemas.microsoft.com/office/drawing/2014/main" id="{22CDF9B1-64D9-44DC-96C8-3FB2677A7522}"/>
              </a:ext>
            </a:extLst>
          </p:cNvPr>
          <p:cNvCxnSpPr>
            <a:cxnSpLocks/>
          </p:cNvCxnSpPr>
          <p:nvPr/>
        </p:nvCxnSpPr>
        <p:spPr>
          <a:xfrm>
            <a:off x="2445294" y="1537811"/>
            <a:ext cx="2711498" cy="281863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3862CB3-41C9-4BA2-ACC9-CD2449B9F4E5}"/>
              </a:ext>
            </a:extLst>
          </p:cNvPr>
          <p:cNvCxnSpPr>
            <a:cxnSpLocks/>
          </p:cNvCxnSpPr>
          <p:nvPr/>
        </p:nvCxnSpPr>
        <p:spPr>
          <a:xfrm>
            <a:off x="999460" y="2647507"/>
            <a:ext cx="4157331" cy="86507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63AD00B-9591-4282-8137-6CC9A96053EC}"/>
              </a:ext>
            </a:extLst>
          </p:cNvPr>
          <p:cNvPicPr>
            <a:picLocks noChangeAspect="1"/>
          </p:cNvPicPr>
          <p:nvPr/>
        </p:nvPicPr>
        <p:blipFill>
          <a:blip r:embed="rId5"/>
          <a:stretch>
            <a:fillRect/>
          </a:stretch>
        </p:blipFill>
        <p:spPr>
          <a:xfrm>
            <a:off x="5156792" y="819150"/>
            <a:ext cx="6528390" cy="5219700"/>
          </a:xfrm>
          <a:prstGeom prst="rect">
            <a:avLst/>
          </a:prstGeom>
        </p:spPr>
      </p:pic>
    </p:spTree>
    <p:extLst>
      <p:ext uri="{BB962C8B-B14F-4D97-AF65-F5344CB8AC3E}">
        <p14:creationId xmlns:p14="http://schemas.microsoft.com/office/powerpoint/2010/main" val="946788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46766" y="1274791"/>
            <a:ext cx="4019792" cy="404539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46766" y="2044700"/>
            <a:ext cx="3735348" cy="29718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This next page does not need to be completed to proceed, just Save Application.</a:t>
            </a:r>
          </a:p>
          <a:p>
            <a:pPr lvl="0">
              <a:lnSpc>
                <a:spcPct val="150000"/>
              </a:lnSpc>
              <a:spcBef>
                <a:spcPts val="0"/>
              </a:spcBef>
              <a:buClr>
                <a:srgbClr val="F5A81C"/>
              </a:buClr>
            </a:pPr>
            <a:endParaRPr lang="en-US" sz="1800" b="1" dirty="0">
              <a:solidFill>
                <a:srgbClr val="53575A"/>
              </a:solidFill>
              <a:latin typeface="Adrianna Demibold"/>
              <a:ea typeface="Lato" panose="020F0502020204030203" pitchFamily="34" charset="0"/>
              <a:cs typeface="Arial" panose="020B0604020202020204" pitchFamily="34" charset="0"/>
            </a:endParaRPr>
          </a:p>
          <a:p>
            <a:pPr lvl="0">
              <a:lnSpc>
                <a:spcPct val="150000"/>
              </a:lnSpc>
              <a:spcBef>
                <a:spcPts val="0"/>
              </a:spcBef>
              <a:buClr>
                <a:srgbClr val="F5A81C"/>
              </a:buClr>
            </a:pPr>
            <a:endParaRPr lang="en-US" sz="1800" b="1" dirty="0">
              <a:solidFill>
                <a:srgbClr val="53575A"/>
              </a:solidFill>
              <a:latin typeface="Adrianna Demibold"/>
              <a:ea typeface="Lato" panose="020F0502020204030203" pitchFamily="34" charset="0"/>
              <a:cs typeface="Arial" panose="020B0604020202020204" pitchFamily="34" charset="0"/>
            </a:endParaRP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Here you will indicate when and for how long the job will be posted, as well as sending </a:t>
            </a:r>
            <a:r>
              <a:rPr lang="en-US" sz="1800" b="1" dirty="0" err="1">
                <a:latin typeface="Adrianna Demibold"/>
                <a:ea typeface="Lato" panose="020F0502020204030203" pitchFamily="34" charset="0"/>
                <a:cs typeface="Arial" panose="020B0604020202020204" pitchFamily="34" charset="0"/>
              </a:rPr>
              <a:t>JobMail</a:t>
            </a:r>
            <a:r>
              <a:rPr lang="en-US" sz="1800" b="1" dirty="0">
                <a:latin typeface="Adrianna Demibold"/>
                <a:ea typeface="Lato" panose="020F0502020204030203" pitchFamily="34" charset="0"/>
                <a:cs typeface="Arial" panose="020B0604020202020204" pitchFamily="34" charset="0"/>
              </a:rPr>
              <a:t> emails to students.  Click Finish.</a:t>
            </a:r>
            <a:endParaRPr lang="en-US" sz="1800" b="1" dirty="0">
              <a:latin typeface="Adrianna Demibold" panose="02000505040000020004" pitchFamily="2"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3" name="Picture 2">
            <a:extLst>
              <a:ext uri="{FF2B5EF4-FFF2-40B4-BE49-F238E27FC236}">
                <a16:creationId xmlns:a16="http://schemas.microsoft.com/office/drawing/2014/main" id="{799C3706-CB87-4178-9AD2-654727A03486}"/>
              </a:ext>
            </a:extLst>
          </p:cNvPr>
          <p:cNvPicPr>
            <a:picLocks noChangeAspect="1"/>
          </p:cNvPicPr>
          <p:nvPr/>
        </p:nvPicPr>
        <p:blipFill>
          <a:blip r:embed="rId5"/>
          <a:stretch>
            <a:fillRect/>
          </a:stretch>
        </p:blipFill>
        <p:spPr>
          <a:xfrm>
            <a:off x="3782114" y="197596"/>
            <a:ext cx="8223777" cy="3231404"/>
          </a:xfrm>
          <a:prstGeom prst="rect">
            <a:avLst/>
          </a:prstGeom>
        </p:spPr>
      </p:pic>
      <p:pic>
        <p:nvPicPr>
          <p:cNvPr id="18" name="Picture 3" descr="image001">
            <a:extLst>
              <a:ext uri="{FF2B5EF4-FFF2-40B4-BE49-F238E27FC236}">
                <a16:creationId xmlns:a16="http://schemas.microsoft.com/office/drawing/2014/main" id="{685AE73B-7364-4B73-997F-8CEF628FCB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2114" y="3454780"/>
            <a:ext cx="7978030" cy="332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57D0805C-1D18-4D56-ACED-F6DF7E3136E5}"/>
              </a:ext>
            </a:extLst>
          </p:cNvPr>
          <p:cNvCxnSpPr/>
          <p:nvPr/>
        </p:nvCxnSpPr>
        <p:spPr>
          <a:xfrm flipV="1">
            <a:off x="2239926" y="2650921"/>
            <a:ext cx="1686122" cy="5452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CF31D64-6428-48DF-A53B-53D6EF06672D}"/>
              </a:ext>
            </a:extLst>
          </p:cNvPr>
          <p:cNvCxnSpPr/>
          <p:nvPr/>
        </p:nvCxnSpPr>
        <p:spPr>
          <a:xfrm>
            <a:off x="3464653" y="5578997"/>
            <a:ext cx="2491530" cy="9224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767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46766" y="1274791"/>
            <a:ext cx="4019792" cy="404539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46766" y="1180214"/>
            <a:ext cx="10517828" cy="1915411"/>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50000"/>
              </a:lnSpc>
              <a:spcBef>
                <a:spcPts val="0"/>
              </a:spcBef>
              <a:buClr>
                <a:srgbClr val="F5A81C"/>
              </a:buClr>
            </a:pPr>
            <a:endParaRPr lang="en-US" sz="1800" b="1" dirty="0">
              <a:solidFill>
                <a:srgbClr val="53575A"/>
              </a:solidFill>
              <a:latin typeface="Adrianna Demibold"/>
              <a:ea typeface="Lato" panose="020F0502020204030203" pitchFamily="34" charset="0"/>
              <a:cs typeface="Arial" panose="020B0604020202020204" pitchFamily="34" charset="0"/>
            </a:endParaRPr>
          </a:p>
          <a:p>
            <a:pPr marL="28575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At this point your job has been submitted for review.  Once reviewed, you will receive an email confirming it’s posting to the site or a rejection if corrections need to be made.</a:t>
            </a: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1027" name="Picture 3" descr="image001">
            <a:extLst>
              <a:ext uri="{FF2B5EF4-FFF2-40B4-BE49-F238E27FC236}">
                <a16:creationId xmlns:a16="http://schemas.microsoft.com/office/drawing/2014/main" id="{CF18DE31-4703-4762-B1DF-A117EAE5A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628" y="2721935"/>
            <a:ext cx="10441172" cy="370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6DDAB5D7-8C86-4823-9D97-8B349E320CF7}"/>
              </a:ext>
            </a:extLst>
          </p:cNvPr>
          <p:cNvCxnSpPr/>
          <p:nvPr/>
        </p:nvCxnSpPr>
        <p:spPr>
          <a:xfrm flipH="1">
            <a:off x="2805761" y="1867379"/>
            <a:ext cx="2541864" cy="234052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3796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535BD3-A59A-C140-A4BD-DD073B3CDB1E}"/>
              </a:ext>
            </a:extLst>
          </p:cNvPr>
          <p:cNvPicPr>
            <a:picLocks noChangeAspect="1"/>
          </p:cNvPicPr>
          <p:nvPr/>
        </p:nvPicPr>
        <p:blipFill rotWithShape="1">
          <a:blip r:embed="rId3"/>
          <a:srcRect t="35773" b="2496"/>
          <a:stretch/>
        </p:blipFill>
        <p:spPr>
          <a:xfrm>
            <a:off x="0" y="4707653"/>
            <a:ext cx="12192000" cy="2150347"/>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2" name="Picture 21">
            <a:extLst>
              <a:ext uri="{FF2B5EF4-FFF2-40B4-BE49-F238E27FC236}">
                <a16:creationId xmlns:a16="http://schemas.microsoft.com/office/drawing/2014/main" id="{97C45A7F-179B-3646-9AF5-CEE895103062}"/>
              </a:ext>
            </a:extLst>
          </p:cNvPr>
          <p:cNvPicPr>
            <a:picLocks noChangeAspect="1"/>
          </p:cNvPicPr>
          <p:nvPr/>
        </p:nvPicPr>
        <p:blipFill>
          <a:blip r:embed="rId4"/>
          <a:stretch>
            <a:fillRect/>
          </a:stretch>
        </p:blipFill>
        <p:spPr>
          <a:xfrm>
            <a:off x="467783" y="235229"/>
            <a:ext cx="4485747" cy="891821"/>
          </a:xfrm>
          <a:prstGeom prst="rect">
            <a:avLst/>
          </a:prstGeom>
        </p:spPr>
      </p:pic>
      <p:sp>
        <p:nvSpPr>
          <p:cNvPr id="3" name="Rectangle 2">
            <a:extLst>
              <a:ext uri="{FF2B5EF4-FFF2-40B4-BE49-F238E27FC236}">
                <a16:creationId xmlns:a16="http://schemas.microsoft.com/office/drawing/2014/main" id="{BCB2CC73-2005-4CF6-AFC2-233651FAE113}"/>
              </a:ext>
            </a:extLst>
          </p:cNvPr>
          <p:cNvSpPr/>
          <p:nvPr/>
        </p:nvSpPr>
        <p:spPr>
          <a:xfrm>
            <a:off x="0" y="1542534"/>
            <a:ext cx="11780874" cy="523220"/>
          </a:xfrm>
          <a:prstGeom prst="rect">
            <a:avLst/>
          </a:prstGeom>
        </p:spPr>
        <p:txBody>
          <a:bodyPr wrap="square">
            <a:spAutoFit/>
          </a:bodyPr>
          <a:lstStyle/>
          <a:p>
            <a:r>
              <a:rPr lang="en-US" sz="2800" b="1" dirty="0">
                <a:solidFill>
                  <a:prstClr val="black"/>
                </a:solidFill>
                <a:latin typeface="Adrianna Demibold"/>
                <a:cs typeface="Calibri"/>
              </a:rPr>
              <a:t> 	How</a:t>
            </a:r>
            <a:r>
              <a:rPr lang="en-US" sz="2800" b="1" spc="-5" dirty="0">
                <a:solidFill>
                  <a:prstClr val="black"/>
                </a:solidFill>
                <a:latin typeface="Adrianna Demibold"/>
                <a:cs typeface="Calibri"/>
              </a:rPr>
              <a:t> </a:t>
            </a:r>
            <a:r>
              <a:rPr lang="en-US" sz="2800" b="1" dirty="0">
                <a:solidFill>
                  <a:prstClr val="black"/>
                </a:solidFill>
                <a:latin typeface="Adrianna Demibold"/>
                <a:cs typeface="Calibri"/>
              </a:rPr>
              <a:t>to</a:t>
            </a:r>
            <a:r>
              <a:rPr lang="en-US" sz="2800" b="1" spc="-5" dirty="0">
                <a:solidFill>
                  <a:prstClr val="black"/>
                </a:solidFill>
                <a:latin typeface="Adrianna Demibold"/>
                <a:cs typeface="Calibri"/>
              </a:rPr>
              <a:t> Determine if a Student Has a Federal Work Study Award	</a:t>
            </a:r>
            <a:endParaRPr lang="en-US" sz="2800" dirty="0"/>
          </a:p>
        </p:txBody>
      </p:sp>
    </p:spTree>
    <p:extLst>
      <p:ext uri="{BB962C8B-B14F-4D97-AF65-F5344CB8AC3E}">
        <p14:creationId xmlns:p14="http://schemas.microsoft.com/office/powerpoint/2010/main" val="2439327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1679198" y="1120104"/>
            <a:ext cx="9236934" cy="12319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Click on </a:t>
            </a:r>
            <a:r>
              <a:rPr lang="en-US" sz="1800" b="1" dirty="0" err="1">
                <a:latin typeface="Adrianna Demibold"/>
                <a:ea typeface="Lato" panose="020F0502020204030203" pitchFamily="34" charset="0"/>
                <a:cs typeface="Arial" panose="020B0604020202020204" pitchFamily="34" charset="0"/>
              </a:rPr>
              <a:t>TimesheetX</a:t>
            </a:r>
            <a:r>
              <a:rPr lang="en-US" sz="1800" b="1" dirty="0">
                <a:latin typeface="Adrianna Demibold"/>
                <a:ea typeface="Lato" panose="020F0502020204030203" pitchFamily="34" charset="0"/>
                <a:cs typeface="Arial" panose="020B0604020202020204" pitchFamily="34" charset="0"/>
              </a:rPr>
              <a:t>, follow to Search Student Awards and Class Schedules.</a:t>
            </a: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10242" name="Picture 5" descr="image002">
            <a:extLst>
              <a:ext uri="{FF2B5EF4-FFF2-40B4-BE49-F238E27FC236}">
                <a16:creationId xmlns:a16="http://schemas.microsoft.com/office/drawing/2014/main" id="{1B5606B7-05D1-4A00-8684-0029020285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082" y="1750657"/>
            <a:ext cx="11049000" cy="4457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EBA72B43-D918-4ADF-82B9-31F083D61A54}"/>
              </a:ext>
            </a:extLst>
          </p:cNvPr>
          <p:cNvCxnSpPr/>
          <p:nvPr/>
        </p:nvCxnSpPr>
        <p:spPr>
          <a:xfrm flipH="1">
            <a:off x="4860750" y="1570092"/>
            <a:ext cx="1436915" cy="1339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392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43DB5BF-53C8-A04F-BC5A-16704CDA1D0E}"/>
              </a:ext>
            </a:extLst>
          </p:cNvPr>
          <p:cNvPicPr>
            <a:picLocks noChangeAspect="1"/>
          </p:cNvPicPr>
          <p:nvPr/>
        </p:nvPicPr>
        <p:blipFill rotWithShape="1">
          <a:blip r:embed="rId3"/>
          <a:srcRect l="39734" t="35982" r="4016" b="18040"/>
          <a:stretch/>
        </p:blipFill>
        <p:spPr>
          <a:xfrm rot="16200000">
            <a:off x="2473263" y="2968627"/>
            <a:ext cx="6858000" cy="936114"/>
          </a:xfrm>
          <a:prstGeom prst="rect">
            <a:avLst/>
          </a:prstGeom>
        </p:spPr>
      </p:pic>
      <p:sp>
        <p:nvSpPr>
          <p:cNvPr id="8" name="Rectangle 7">
            <a:extLst>
              <a:ext uri="{FF2B5EF4-FFF2-40B4-BE49-F238E27FC236}">
                <a16:creationId xmlns:a16="http://schemas.microsoft.com/office/drawing/2014/main" id="{FC301793-D8A5-3241-B66C-56631F4706F7}"/>
              </a:ext>
            </a:extLst>
          </p:cNvPr>
          <p:cNvSpPr/>
          <p:nvPr/>
        </p:nvSpPr>
        <p:spPr>
          <a:xfrm>
            <a:off x="0" y="-1"/>
            <a:ext cx="12192000" cy="872068"/>
          </a:xfrm>
          <a:prstGeom prst="rect">
            <a:avLst/>
          </a:prstGeom>
          <a:solidFill>
            <a:srgbClr val="64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sp>
        <p:nvSpPr>
          <p:cNvPr id="4" name="Title 1">
            <a:extLst>
              <a:ext uri="{FF2B5EF4-FFF2-40B4-BE49-F238E27FC236}">
                <a16:creationId xmlns:a16="http://schemas.microsoft.com/office/drawing/2014/main" id="{64C940A6-106D-684E-9C63-454F06F526B6}"/>
              </a:ext>
            </a:extLst>
          </p:cNvPr>
          <p:cNvSpPr txBox="1">
            <a:spLocks/>
          </p:cNvSpPr>
          <p:nvPr/>
        </p:nvSpPr>
        <p:spPr>
          <a:xfrm>
            <a:off x="61728" y="2131801"/>
            <a:ext cx="5258762" cy="1737074"/>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600"/>
              </a:spcBef>
            </a:pPr>
            <a:endParaRPr lang="en-US" sz="2000" dirty="0">
              <a:latin typeface="Adrianna Light" panose="02000505040000020004" pitchFamily="2" charset="0"/>
              <a:ea typeface="Lato" panose="020F0502020204030203" pitchFamily="34" charset="0"/>
              <a:cs typeface="Lato" panose="020F0502020204030203" pitchFamily="34" charset="0"/>
            </a:endParaRPr>
          </a:p>
          <a:p>
            <a:pPr marL="342900" indent="-342900" algn="l">
              <a:spcBef>
                <a:spcPts val="600"/>
              </a:spcBef>
              <a:buFont typeface="Arial" panose="020B0604020202020204" pitchFamily="34" charset="0"/>
              <a:buChar char="•"/>
            </a:pPr>
            <a:r>
              <a:rPr lang="en-US" sz="2000" dirty="0">
                <a:latin typeface="Adrianna Light"/>
                <a:ea typeface="Lato"/>
                <a:cs typeface="Lato"/>
              </a:rPr>
              <a:t>Supervisor/Manager posts jobs </a:t>
            </a:r>
          </a:p>
          <a:p>
            <a:pPr marL="342900" indent="-342900" algn="l">
              <a:spcBef>
                <a:spcPts val="600"/>
              </a:spcBef>
              <a:buFont typeface="Arial" panose="020B0604020202020204" pitchFamily="34" charset="0"/>
              <a:buChar char="•"/>
            </a:pPr>
            <a:endParaRPr lang="en-US" sz="2000" dirty="0">
              <a:latin typeface="Adrianna Light"/>
              <a:ea typeface="Lato"/>
              <a:cs typeface="Lato"/>
            </a:endParaRPr>
          </a:p>
          <a:p>
            <a:pPr marL="342900" indent="-342900" algn="l">
              <a:spcBef>
                <a:spcPts val="600"/>
              </a:spcBef>
              <a:buFont typeface="Arial" panose="020B0604020202020204" pitchFamily="34" charset="0"/>
              <a:buChar char="•"/>
            </a:pPr>
            <a:r>
              <a:rPr lang="en-US" sz="2000" dirty="0">
                <a:latin typeface="Adrianna Light"/>
                <a:ea typeface="Lato"/>
                <a:cs typeface="Lato"/>
              </a:rPr>
              <a:t>Students apply to jobs </a:t>
            </a:r>
          </a:p>
          <a:p>
            <a:pPr marL="342900" indent="-342900" algn="l">
              <a:spcBef>
                <a:spcPts val="600"/>
              </a:spcBef>
              <a:buFont typeface="Arial" panose="020B0604020202020204" pitchFamily="34" charset="0"/>
              <a:buChar char="•"/>
            </a:pPr>
            <a:endParaRPr lang="en-US" sz="2000" dirty="0">
              <a:latin typeface="Adrianna Light"/>
              <a:ea typeface="Lato"/>
              <a:cs typeface="Lato"/>
            </a:endParaRPr>
          </a:p>
          <a:p>
            <a:pPr marL="342900" indent="-342900" algn="l">
              <a:spcBef>
                <a:spcPts val="600"/>
              </a:spcBef>
              <a:buFont typeface="Arial" panose="020B0604020202020204" pitchFamily="34" charset="0"/>
              <a:buChar char="•"/>
            </a:pPr>
            <a:r>
              <a:rPr lang="en-US" sz="2000" dirty="0">
                <a:latin typeface="Adrianna Light"/>
                <a:ea typeface="Lato"/>
                <a:cs typeface="Lato"/>
              </a:rPr>
              <a:t>Approval to work comes from Nextgen</a:t>
            </a:r>
          </a:p>
          <a:p>
            <a:pPr marL="342900" indent="-342900" algn="l">
              <a:spcBef>
                <a:spcPts val="600"/>
              </a:spcBef>
              <a:buFont typeface="Arial" panose="020B0604020202020204" pitchFamily="34" charset="0"/>
              <a:buChar char="•"/>
            </a:pPr>
            <a:endParaRPr lang="en-US" sz="2000" dirty="0">
              <a:latin typeface="Adrianna Light"/>
              <a:ea typeface="Lato"/>
              <a:cs typeface="Lato"/>
            </a:endParaRPr>
          </a:p>
          <a:p>
            <a:pPr marL="342900" indent="-342900" algn="l">
              <a:spcBef>
                <a:spcPts val="600"/>
              </a:spcBef>
              <a:buFont typeface="Arial" panose="020B0604020202020204" pitchFamily="34" charset="0"/>
              <a:buChar char="•"/>
            </a:pPr>
            <a:r>
              <a:rPr lang="en-US" sz="2000" dirty="0">
                <a:latin typeface="Adrianna Light"/>
                <a:ea typeface="Lato"/>
                <a:cs typeface="Lato"/>
              </a:rPr>
              <a:t>Students submit timesheets</a:t>
            </a:r>
          </a:p>
          <a:p>
            <a:pPr marL="342900" indent="-342900" algn="l">
              <a:spcBef>
                <a:spcPts val="600"/>
              </a:spcBef>
              <a:buFont typeface="Arial" panose="020B0604020202020204" pitchFamily="34" charset="0"/>
              <a:buChar char="•"/>
            </a:pPr>
            <a:endParaRPr lang="en-US" sz="2000" dirty="0">
              <a:latin typeface="Adrianna Light"/>
              <a:ea typeface="Lato"/>
              <a:cs typeface="Lato"/>
            </a:endParaRPr>
          </a:p>
          <a:p>
            <a:pPr marL="342900" indent="-342900" algn="l">
              <a:spcBef>
                <a:spcPts val="600"/>
              </a:spcBef>
              <a:buFont typeface="Arial" panose="020B0604020202020204" pitchFamily="34" charset="0"/>
              <a:buChar char="•"/>
            </a:pPr>
            <a:r>
              <a:rPr lang="en-US" sz="2000" dirty="0">
                <a:latin typeface="Adrianna Light"/>
                <a:ea typeface="Lato"/>
                <a:cs typeface="Lato"/>
              </a:rPr>
              <a:t>Managers approve timesheets</a:t>
            </a:r>
          </a:p>
          <a:p>
            <a:pPr algn="l">
              <a:spcBef>
                <a:spcPts val="600"/>
              </a:spcBef>
            </a:pPr>
            <a:endParaRPr lang="en-US" sz="2000" dirty="0">
              <a:latin typeface="Adrianna Light"/>
              <a:ea typeface="Lato"/>
              <a:cs typeface="Lato"/>
            </a:endParaRPr>
          </a:p>
          <a:p>
            <a:pPr marL="342900" indent="-342900" algn="l">
              <a:spcBef>
                <a:spcPts val="600"/>
              </a:spcBef>
              <a:buFont typeface="Arial" panose="020B0604020202020204" pitchFamily="34" charset="0"/>
              <a:buChar char="•"/>
            </a:pPr>
            <a:endParaRPr lang="en-US" sz="2000" dirty="0">
              <a:latin typeface="Adrianna Light" panose="02000505040000020004" pitchFamily="2" charset="0"/>
              <a:ea typeface="Lato" panose="020F0502020204030203" pitchFamily="34" charset="0"/>
              <a:cs typeface="Lato" panose="020F0502020204030203" pitchFamily="34" charset="0"/>
            </a:endParaRPr>
          </a:p>
          <a:p>
            <a:pPr algn="l">
              <a:spcBef>
                <a:spcPts val="600"/>
              </a:spcBef>
            </a:pPr>
            <a:endParaRPr lang="en-US" sz="2000" dirty="0">
              <a:latin typeface="Adrianna Light"/>
            </a:endParaRPr>
          </a:p>
          <a:p>
            <a:pPr algn="l">
              <a:spcBef>
                <a:spcPts val="600"/>
              </a:spcBef>
            </a:pPr>
            <a:endParaRPr lang="en-US" sz="2000" dirty="0">
              <a:latin typeface="Adrianna Light" panose="02000505040000020004" pitchFamily="2" charset="0"/>
              <a:ea typeface="Lato" panose="020F0502020204030203" pitchFamily="34" charset="0"/>
              <a:cs typeface="Lato" panose="020F0502020204030203" pitchFamily="34" charset="0"/>
            </a:endParaRPr>
          </a:p>
          <a:p>
            <a:pPr marL="342900" indent="-342900" algn="l">
              <a:spcBef>
                <a:spcPts val="600"/>
              </a:spcBef>
              <a:buFont typeface="Arial" panose="020B0604020202020204" pitchFamily="34" charset="0"/>
              <a:buChar char="•"/>
            </a:pPr>
            <a:endParaRPr lang="en-US" sz="2400" dirty="0">
              <a:solidFill>
                <a:srgbClr val="565A5C"/>
              </a:solidFill>
              <a:latin typeface="Adrianna Light" panose="02000505040000020004" pitchFamily="2" charset="0"/>
              <a:ea typeface="Lato" panose="020F0502020204030203" pitchFamily="34" charset="0"/>
              <a:cs typeface="Lato" panose="020F0502020204030203" pitchFamily="34" charset="0"/>
            </a:endParaRPr>
          </a:p>
        </p:txBody>
      </p:sp>
      <p:sp>
        <p:nvSpPr>
          <p:cNvPr id="13" name="Title 1">
            <a:extLst>
              <a:ext uri="{FF2B5EF4-FFF2-40B4-BE49-F238E27FC236}">
                <a16:creationId xmlns:a16="http://schemas.microsoft.com/office/drawing/2014/main" id="{8AD53066-9F3C-1341-BF99-C73FA52CE751}"/>
              </a:ext>
            </a:extLst>
          </p:cNvPr>
          <p:cNvSpPr txBox="1">
            <a:spLocks/>
          </p:cNvSpPr>
          <p:nvPr/>
        </p:nvSpPr>
        <p:spPr>
          <a:xfrm>
            <a:off x="96032" y="946194"/>
            <a:ext cx="5110743" cy="110006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2400" b="1" dirty="0">
                <a:latin typeface="Adrianna Light"/>
                <a:ea typeface="Lato"/>
                <a:cs typeface="Lato"/>
              </a:rPr>
              <a:t>                        NextGen</a:t>
            </a:r>
          </a:p>
        </p:txBody>
      </p:sp>
      <p:sp>
        <p:nvSpPr>
          <p:cNvPr id="11" name="Title 1">
            <a:extLst>
              <a:ext uri="{FF2B5EF4-FFF2-40B4-BE49-F238E27FC236}">
                <a16:creationId xmlns:a16="http://schemas.microsoft.com/office/drawing/2014/main" id="{C2912FA0-2506-4FFD-9342-FA2C9FDE1E32}"/>
              </a:ext>
            </a:extLst>
          </p:cNvPr>
          <p:cNvSpPr txBox="1">
            <a:spLocks/>
          </p:cNvSpPr>
          <p:nvPr/>
        </p:nvSpPr>
        <p:spPr>
          <a:xfrm>
            <a:off x="6509330" y="1020321"/>
            <a:ext cx="5110743" cy="110006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2400" b="1" dirty="0">
                <a:latin typeface="Adrianna Light"/>
                <a:ea typeface="Lato"/>
                <a:cs typeface="Lato"/>
              </a:rPr>
              <a:t>                        Paycom</a:t>
            </a:r>
          </a:p>
        </p:txBody>
      </p:sp>
      <p:sp>
        <p:nvSpPr>
          <p:cNvPr id="6" name="Rectangle 5">
            <a:extLst>
              <a:ext uri="{FF2B5EF4-FFF2-40B4-BE49-F238E27FC236}">
                <a16:creationId xmlns:a16="http://schemas.microsoft.com/office/drawing/2014/main" id="{2585C4B3-6821-4FC7-9976-B385F1F4F886}"/>
              </a:ext>
            </a:extLst>
          </p:cNvPr>
          <p:cNvSpPr/>
          <p:nvPr/>
        </p:nvSpPr>
        <p:spPr>
          <a:xfrm>
            <a:off x="6509330" y="2122746"/>
            <a:ext cx="6096000" cy="3447098"/>
          </a:xfrm>
          <a:prstGeom prst="rect">
            <a:avLst/>
          </a:prstGeom>
        </p:spPr>
        <p:txBody>
          <a:bodyPr>
            <a:spAutoFit/>
          </a:bodyPr>
          <a:lstStyle/>
          <a:p>
            <a:pPr>
              <a:spcBef>
                <a:spcPts val="600"/>
              </a:spcBef>
            </a:pPr>
            <a:endParaRPr lang="en-US" dirty="0">
              <a:latin typeface="Adrianna Light" panose="02000505040000020004" pitchFamily="2" charset="0"/>
              <a:ea typeface="Lato" panose="020F0502020204030203" pitchFamily="34" charset="0"/>
              <a:cs typeface="Lato" panose="020F0502020204030203" pitchFamily="34" charset="0"/>
            </a:endParaRPr>
          </a:p>
          <a:p>
            <a:pPr marL="342900" indent="-342900">
              <a:spcBef>
                <a:spcPts val="600"/>
              </a:spcBef>
              <a:buFont typeface="Arial" panose="020B0604020202020204" pitchFamily="34" charset="0"/>
              <a:buChar char="•"/>
            </a:pPr>
            <a:r>
              <a:rPr lang="en-US" sz="2000" dirty="0">
                <a:latin typeface="Adrianna Light"/>
                <a:ea typeface="Lato"/>
                <a:cs typeface="Lato"/>
              </a:rPr>
              <a:t>Onboarding completed in Paycom</a:t>
            </a:r>
          </a:p>
          <a:p>
            <a:pPr marL="342900" indent="-342900">
              <a:spcBef>
                <a:spcPts val="600"/>
              </a:spcBef>
              <a:buFont typeface="Arial" panose="020B0604020202020204" pitchFamily="34" charset="0"/>
              <a:buChar char="•"/>
            </a:pPr>
            <a:endParaRPr lang="en-US" sz="2000" dirty="0">
              <a:latin typeface="Adrianna Light"/>
              <a:ea typeface="Lato"/>
              <a:cs typeface="Lato"/>
            </a:endParaRPr>
          </a:p>
          <a:p>
            <a:pPr marL="342900" indent="-342900">
              <a:spcBef>
                <a:spcPts val="600"/>
              </a:spcBef>
              <a:buFont typeface="Arial" panose="020B0604020202020204" pitchFamily="34" charset="0"/>
              <a:buChar char="•"/>
            </a:pPr>
            <a:r>
              <a:rPr lang="en-US" sz="2000" dirty="0">
                <a:latin typeface="Adrianna Light"/>
                <a:ea typeface="Lato"/>
                <a:cs typeface="Lato"/>
              </a:rPr>
              <a:t>Paycom stores the following data:</a:t>
            </a:r>
          </a:p>
          <a:p>
            <a:pPr marL="800100" lvl="1" indent="-342900">
              <a:spcBef>
                <a:spcPts val="600"/>
              </a:spcBef>
              <a:buFont typeface="Arial" panose="020B0604020202020204" pitchFamily="34" charset="0"/>
              <a:buChar char="•"/>
            </a:pPr>
            <a:r>
              <a:rPr lang="en-US" sz="2000" dirty="0">
                <a:latin typeface="Adrianna Light"/>
                <a:ea typeface="Lato"/>
                <a:cs typeface="Lato"/>
              </a:rPr>
              <a:t>Address</a:t>
            </a:r>
          </a:p>
          <a:p>
            <a:pPr marL="800100" lvl="1" indent="-342900">
              <a:spcBef>
                <a:spcPts val="600"/>
              </a:spcBef>
              <a:buFont typeface="Arial" panose="020B0604020202020204" pitchFamily="34" charset="0"/>
              <a:buChar char="•"/>
            </a:pPr>
            <a:r>
              <a:rPr lang="en-US" sz="2000" dirty="0">
                <a:latin typeface="Adrianna Light"/>
                <a:ea typeface="Lato"/>
                <a:cs typeface="Lato"/>
              </a:rPr>
              <a:t>Direct Deposit</a:t>
            </a:r>
          </a:p>
          <a:p>
            <a:pPr marL="800100" lvl="1" indent="-342900">
              <a:spcBef>
                <a:spcPts val="600"/>
              </a:spcBef>
              <a:buFont typeface="Arial" panose="020B0604020202020204" pitchFamily="34" charset="0"/>
              <a:buChar char="•"/>
            </a:pPr>
            <a:r>
              <a:rPr lang="en-US" sz="2000" dirty="0">
                <a:latin typeface="Adrianna Light"/>
                <a:ea typeface="Lato"/>
                <a:cs typeface="Lato"/>
              </a:rPr>
              <a:t>Taxes</a:t>
            </a:r>
          </a:p>
          <a:p>
            <a:pPr marL="800100" lvl="1" indent="-342900">
              <a:spcBef>
                <a:spcPts val="600"/>
              </a:spcBef>
              <a:buFont typeface="Arial" panose="020B0604020202020204" pitchFamily="34" charset="0"/>
              <a:buChar char="•"/>
            </a:pPr>
            <a:r>
              <a:rPr lang="en-US" sz="2000" dirty="0">
                <a:latin typeface="Adrianna Light"/>
                <a:ea typeface="Lato"/>
                <a:cs typeface="Lato"/>
              </a:rPr>
              <a:t>Pay stubs</a:t>
            </a:r>
          </a:p>
          <a:p>
            <a:pPr marL="800100" lvl="1" indent="-342900">
              <a:spcBef>
                <a:spcPts val="600"/>
              </a:spcBef>
              <a:buFont typeface="Arial" panose="020B0604020202020204" pitchFamily="34" charset="0"/>
              <a:buChar char="•"/>
            </a:pPr>
            <a:r>
              <a:rPr lang="en-US" sz="2000" dirty="0">
                <a:latin typeface="Adrianna Light"/>
                <a:ea typeface="Lato"/>
                <a:cs typeface="Lato"/>
              </a:rPr>
              <a:t>W2’s</a:t>
            </a:r>
          </a:p>
        </p:txBody>
      </p:sp>
      <p:pic>
        <p:nvPicPr>
          <p:cNvPr id="12" name="Graphic 11">
            <a:extLst>
              <a:ext uri="{FF2B5EF4-FFF2-40B4-BE49-F238E27FC236}">
                <a16:creationId xmlns:a16="http://schemas.microsoft.com/office/drawing/2014/main" id="{2BB10C39-49E3-491B-8152-BBF6852D9E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950" y="132052"/>
            <a:ext cx="2966041" cy="625368"/>
          </a:xfrm>
          <a:prstGeom prst="rect">
            <a:avLst/>
          </a:prstGeom>
        </p:spPr>
      </p:pic>
    </p:spTree>
    <p:extLst>
      <p:ext uri="{BB962C8B-B14F-4D97-AF65-F5344CB8AC3E}">
        <p14:creationId xmlns:p14="http://schemas.microsoft.com/office/powerpoint/2010/main" val="3796381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948466" y="1312891"/>
            <a:ext cx="9236934" cy="12319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Search by student name or student ID#.  Click Find Students.  Once student name appears, click on student’s name.</a:t>
            </a:r>
            <a:endParaRPr lang="en-US" sz="1800" b="1" dirty="0">
              <a:solidFill>
                <a:srgbClr val="53575A"/>
              </a:solidFill>
              <a:latin typeface="Adrianna Demibold"/>
              <a:ea typeface="Lato" panose="020F0502020204030203" pitchFamily="34" charset="0"/>
              <a:cs typeface="Arial" panose="020B0604020202020204"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11266" name="Picture 4" descr="image003">
            <a:extLst>
              <a:ext uri="{FF2B5EF4-FFF2-40B4-BE49-F238E27FC236}">
                <a16:creationId xmlns:a16="http://schemas.microsoft.com/office/drawing/2014/main" id="{280AB6C3-0AB9-4A3C-960A-E71E2344F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1142" y="2128335"/>
            <a:ext cx="9883571" cy="4538247"/>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FC8BDE1A-041A-46EF-B8C0-265A0CA4B021}"/>
              </a:ext>
            </a:extLst>
          </p:cNvPr>
          <p:cNvSpPr/>
          <p:nvPr/>
        </p:nvSpPr>
        <p:spPr>
          <a:xfrm>
            <a:off x="3822700" y="3625725"/>
            <a:ext cx="381000" cy="9537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sp>
        <p:nvSpPr>
          <p:cNvPr id="12" name="Rectangle: Rounded Corners 11">
            <a:extLst>
              <a:ext uri="{FF2B5EF4-FFF2-40B4-BE49-F238E27FC236}">
                <a16:creationId xmlns:a16="http://schemas.microsoft.com/office/drawing/2014/main" id="{4F10A498-11C5-4ACE-8ABB-90417DCF2A5A}"/>
              </a:ext>
            </a:extLst>
          </p:cNvPr>
          <p:cNvSpPr/>
          <p:nvPr/>
        </p:nvSpPr>
        <p:spPr>
          <a:xfrm>
            <a:off x="1270000" y="6139543"/>
            <a:ext cx="580571" cy="10885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3E199D46-27B6-448B-A45F-90A0A3FA2EE0}"/>
              </a:ext>
            </a:extLst>
          </p:cNvPr>
          <p:cNvCxnSpPr/>
          <p:nvPr/>
        </p:nvCxnSpPr>
        <p:spPr>
          <a:xfrm flipH="1">
            <a:off x="2189527" y="1661020"/>
            <a:ext cx="3906473" cy="27803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7FDAD02-0C9E-40B3-BEDF-46E45FE26EF0}"/>
              </a:ext>
            </a:extLst>
          </p:cNvPr>
          <p:cNvCxnSpPr>
            <a:cxnSpLocks/>
          </p:cNvCxnSpPr>
          <p:nvPr/>
        </p:nvCxnSpPr>
        <p:spPr>
          <a:xfrm>
            <a:off x="3624044" y="1661020"/>
            <a:ext cx="109057" cy="22063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6CE13BC-7E57-4DC5-9C78-5EC60582DF45}"/>
              </a:ext>
            </a:extLst>
          </p:cNvPr>
          <p:cNvCxnSpPr/>
          <p:nvPr/>
        </p:nvCxnSpPr>
        <p:spPr>
          <a:xfrm flipH="1">
            <a:off x="1850571" y="2128335"/>
            <a:ext cx="1186244" cy="401120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273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948466" y="1312891"/>
            <a:ext cx="9236934" cy="12319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Here you can see if any student has a Federal Work Study award for the aid year, the Amount, and the remaining Balance.  You will also see their class schedule for the term/year</a:t>
            </a:r>
            <a:r>
              <a:rPr lang="en-US" sz="1800" b="1" dirty="0">
                <a:solidFill>
                  <a:srgbClr val="53575A"/>
                </a:solidFill>
                <a:latin typeface="Adrianna Demibold"/>
                <a:ea typeface="Lato" panose="020F0502020204030203" pitchFamily="34" charset="0"/>
                <a:cs typeface="Arial" panose="020B0604020202020204" pitchFamily="34" charset="0"/>
              </a:rPr>
              <a:t>.</a:t>
            </a: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12290" name="Picture 3" descr="image001">
            <a:extLst>
              <a:ext uri="{FF2B5EF4-FFF2-40B4-BE49-F238E27FC236}">
                <a16:creationId xmlns:a16="http://schemas.microsoft.com/office/drawing/2014/main" id="{603F40B4-6394-45F5-8E66-B1A4E41F29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457" y="2525486"/>
            <a:ext cx="10706781" cy="414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0C6DFEC0-CB53-41E2-A8F2-8610B89B9556}"/>
              </a:ext>
            </a:extLst>
          </p:cNvPr>
          <p:cNvSpPr/>
          <p:nvPr/>
        </p:nvSpPr>
        <p:spPr>
          <a:xfrm>
            <a:off x="718457" y="3289300"/>
            <a:ext cx="894443" cy="1397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D49EFBF6-43A0-4CAC-B135-9370660F9B02}"/>
              </a:ext>
            </a:extLst>
          </p:cNvPr>
          <p:cNvCxnSpPr/>
          <p:nvPr/>
        </p:nvCxnSpPr>
        <p:spPr>
          <a:xfrm flipH="1">
            <a:off x="1954635" y="1644242"/>
            <a:ext cx="4815281" cy="301164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FC8F5A3-C3AB-4FEC-B722-76EF20220365}"/>
              </a:ext>
            </a:extLst>
          </p:cNvPr>
          <p:cNvCxnSpPr/>
          <p:nvPr/>
        </p:nvCxnSpPr>
        <p:spPr>
          <a:xfrm>
            <a:off x="2105637" y="2021747"/>
            <a:ext cx="1960921" cy="244119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423442E-E2C0-4CB6-B398-8C13D5E23C5C}"/>
              </a:ext>
            </a:extLst>
          </p:cNvPr>
          <p:cNvCxnSpPr>
            <a:cxnSpLocks/>
          </p:cNvCxnSpPr>
          <p:nvPr/>
        </p:nvCxnSpPr>
        <p:spPr>
          <a:xfrm>
            <a:off x="4764947" y="2021747"/>
            <a:ext cx="838899" cy="229146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73BD7FA-716C-4621-9BC6-88E4AA93D7AB}"/>
              </a:ext>
            </a:extLst>
          </p:cNvPr>
          <p:cNvCxnSpPr/>
          <p:nvPr/>
        </p:nvCxnSpPr>
        <p:spPr>
          <a:xfrm flipH="1">
            <a:off x="4764947" y="2114026"/>
            <a:ext cx="5142451" cy="30997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55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535BD3-A59A-C140-A4BD-DD073B3CDB1E}"/>
              </a:ext>
            </a:extLst>
          </p:cNvPr>
          <p:cNvPicPr>
            <a:picLocks noChangeAspect="1"/>
          </p:cNvPicPr>
          <p:nvPr/>
        </p:nvPicPr>
        <p:blipFill rotWithShape="1">
          <a:blip r:embed="rId3"/>
          <a:srcRect t="35773" b="2496"/>
          <a:stretch/>
        </p:blipFill>
        <p:spPr>
          <a:xfrm>
            <a:off x="0" y="4707653"/>
            <a:ext cx="12192000" cy="2150347"/>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2" name="Picture 21">
            <a:extLst>
              <a:ext uri="{FF2B5EF4-FFF2-40B4-BE49-F238E27FC236}">
                <a16:creationId xmlns:a16="http://schemas.microsoft.com/office/drawing/2014/main" id="{97C45A7F-179B-3646-9AF5-CEE895103062}"/>
              </a:ext>
            </a:extLst>
          </p:cNvPr>
          <p:cNvPicPr>
            <a:picLocks noChangeAspect="1"/>
          </p:cNvPicPr>
          <p:nvPr/>
        </p:nvPicPr>
        <p:blipFill>
          <a:blip r:embed="rId4"/>
          <a:stretch>
            <a:fillRect/>
          </a:stretch>
        </p:blipFill>
        <p:spPr>
          <a:xfrm>
            <a:off x="467783" y="235230"/>
            <a:ext cx="3923463" cy="755370"/>
          </a:xfrm>
          <a:prstGeom prst="rect">
            <a:avLst/>
          </a:prstGeom>
        </p:spPr>
      </p:pic>
      <p:sp>
        <p:nvSpPr>
          <p:cNvPr id="5" name="Rectangle 4">
            <a:extLst>
              <a:ext uri="{FF2B5EF4-FFF2-40B4-BE49-F238E27FC236}">
                <a16:creationId xmlns:a16="http://schemas.microsoft.com/office/drawing/2014/main" id="{6948B828-4D8B-4446-8E60-E51142C692F7}"/>
              </a:ext>
            </a:extLst>
          </p:cNvPr>
          <p:cNvSpPr/>
          <p:nvPr/>
        </p:nvSpPr>
        <p:spPr>
          <a:xfrm>
            <a:off x="1435395" y="1384300"/>
            <a:ext cx="8293396" cy="954107"/>
          </a:xfrm>
          <a:prstGeom prst="rect">
            <a:avLst/>
          </a:prstGeom>
        </p:spPr>
        <p:txBody>
          <a:bodyPr wrap="square">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	How to Hire an Applicant in NextGen for a 					Stipend Job</a:t>
            </a:r>
            <a:endParaRPr lang="en-US" sz="2800" dirty="0"/>
          </a:p>
        </p:txBody>
      </p:sp>
    </p:spTree>
    <p:extLst>
      <p:ext uri="{BB962C8B-B14F-4D97-AF65-F5344CB8AC3E}">
        <p14:creationId xmlns:p14="http://schemas.microsoft.com/office/powerpoint/2010/main" val="3436122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27000" y="216816"/>
            <a:ext cx="927100" cy="722974"/>
          </a:xfrm>
          <a:prstGeom prst="rect">
            <a:avLst/>
          </a:prstGeom>
        </p:spPr>
      </p:pic>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956929" y="216816"/>
            <a:ext cx="9774570" cy="4151983"/>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u="sng" dirty="0">
                <a:latin typeface="Adrianna Demibold"/>
              </a:rPr>
              <a:t>Hiring Process for Applicants in a Stipend Job</a:t>
            </a:r>
          </a:p>
          <a:p>
            <a:endParaRPr lang="en-US" sz="1800" b="1" dirty="0">
              <a:latin typeface="Adrianna Demibold"/>
            </a:endParaRPr>
          </a:p>
          <a:p>
            <a:pPr lvl="0">
              <a:lnSpc>
                <a:spcPct val="100000"/>
              </a:lnSpc>
              <a:spcBef>
                <a:spcPts val="0"/>
              </a:spcBef>
            </a:pPr>
            <a:r>
              <a:rPr lang="en-US" sz="1600" b="1" dirty="0">
                <a:solidFill>
                  <a:prstClr val="black"/>
                </a:solidFill>
                <a:latin typeface="Adrianna Demibold"/>
                <a:ea typeface="+mn-ea"/>
                <a:cs typeface="+mn-cs"/>
              </a:rPr>
              <a:t>-Once your Stipend position has been approved by the Senior Leader and Human Resources and you’ve submitted the position in Nextgen, follow the below steps to hire your student employees:</a:t>
            </a:r>
          </a:p>
          <a:p>
            <a:pPr lvl="0">
              <a:lnSpc>
                <a:spcPct val="100000"/>
              </a:lnSpc>
              <a:spcBef>
                <a:spcPts val="0"/>
              </a:spcBef>
            </a:pPr>
            <a:endParaRPr lang="en-US" sz="1600" b="1" dirty="0">
              <a:solidFill>
                <a:prstClr val="black"/>
              </a:solidFill>
              <a:latin typeface="Adrianna Demibold"/>
              <a:ea typeface="+mn-ea"/>
              <a:cs typeface="+mn-cs"/>
            </a:endParaRPr>
          </a:p>
          <a:p>
            <a:pPr>
              <a:lnSpc>
                <a:spcPct val="115000"/>
              </a:lnSpc>
              <a:spcBef>
                <a:spcPts val="0"/>
              </a:spcBef>
              <a:spcAft>
                <a:spcPts val="1000"/>
              </a:spcAft>
            </a:pPr>
            <a:r>
              <a:rPr lang="en-US" sz="1600" b="1" dirty="0">
                <a:latin typeface="Adrianna Demibold"/>
              </a:rPr>
              <a:t> </a:t>
            </a:r>
            <a:r>
              <a:rPr lang="en-US" sz="1600" b="1" dirty="0">
                <a:latin typeface="Adrianna Demibold"/>
                <a:cs typeface="Times New Roman" panose="02020603050405020304" pitchFamily="18" charset="0"/>
              </a:rPr>
              <a:t>-Supervisors will complete the template below for all student hires of the Stipend Job (available at </a:t>
            </a:r>
            <a:r>
              <a:rPr lang="en-US" sz="1600" b="1" dirty="0">
                <a:latin typeface="Adrianna Demibold"/>
                <a:cs typeface="Times New Roman" panose="02020603050405020304" pitchFamily="18" charset="0"/>
                <a:hlinkClick r:id="rId5"/>
              </a:rPr>
              <a:t>https://iona.studentemployment.ngwebsolutions.com/Cmx_Content.aspx?cpId=7</a:t>
            </a:r>
            <a:r>
              <a:rPr lang="en-US" sz="1600" b="1" dirty="0">
                <a:latin typeface="Adrianna Demibold"/>
                <a:cs typeface="Times New Roman" panose="02020603050405020304" pitchFamily="18" charset="0"/>
              </a:rPr>
              <a:t>)  </a:t>
            </a:r>
          </a:p>
          <a:p>
            <a:pPr>
              <a:lnSpc>
                <a:spcPct val="115000"/>
              </a:lnSpc>
              <a:spcBef>
                <a:spcPts val="0"/>
              </a:spcBef>
              <a:spcAft>
                <a:spcPts val="1000"/>
              </a:spcAft>
            </a:pPr>
            <a:r>
              <a:rPr lang="en-US" sz="1600" b="1" dirty="0">
                <a:latin typeface="Adrianna Demibold"/>
                <a:ea typeface="Calibri" panose="020F0502020204030204" pitchFamily="34" charset="0"/>
                <a:cs typeface="Times New Roman" panose="02020603050405020304" pitchFamily="18" charset="0"/>
              </a:rPr>
              <a:t>-Once completed you will send this template to </a:t>
            </a:r>
            <a:r>
              <a:rPr lang="en-US" sz="1600" b="1" dirty="0">
                <a:latin typeface="Adrianna Demibold"/>
                <a:ea typeface="Calibri" panose="020F0502020204030204" pitchFamily="34" charset="0"/>
                <a:cs typeface="Times New Roman" panose="02020603050405020304" pitchFamily="18" charset="0"/>
                <a:hlinkClick r:id="rId6"/>
              </a:rPr>
              <a:t>jconnolly@iona.edu</a:t>
            </a:r>
            <a:r>
              <a:rPr lang="en-US" sz="1600" b="1" dirty="0">
                <a:latin typeface="Adrianna Demibold"/>
                <a:ea typeface="Calibri" panose="020F0502020204030204" pitchFamily="34" charset="0"/>
                <a:cs typeface="Times New Roman" panose="02020603050405020304" pitchFamily="18" charset="0"/>
              </a:rPr>
              <a:t>.  We will confirm with the Director of Financial Analysis and Budgets, Ms. Fatima Ferreira, that the students below may be paid via the stipend as set up in the job description from your department budget.</a:t>
            </a:r>
          </a:p>
          <a:p>
            <a:pPr>
              <a:lnSpc>
                <a:spcPct val="115000"/>
              </a:lnSpc>
              <a:spcBef>
                <a:spcPts val="0"/>
              </a:spcBef>
              <a:spcAft>
                <a:spcPts val="1000"/>
              </a:spcAft>
            </a:pPr>
            <a:r>
              <a:rPr lang="en-US" sz="1600" b="1" dirty="0">
                <a:latin typeface="Adrianna Demibold"/>
                <a:ea typeface="Calibri" panose="020F0502020204030204" pitchFamily="34" charset="0"/>
                <a:cs typeface="Times New Roman" panose="02020603050405020304" pitchFamily="18" charset="0"/>
              </a:rPr>
              <a:t>-Once approved we will upload the file to hire the students.  This will create equally divided bi-weekly payment across the duration of the job.</a:t>
            </a:r>
          </a:p>
          <a:p>
            <a:endParaRPr lang="en-US" sz="1800" b="1" dirty="0">
              <a:latin typeface="Adrianna Demibold"/>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6" name="Picture 5"/>
          <p:cNvPicPr>
            <a:picLocks noChangeAspect="1"/>
          </p:cNvPicPr>
          <p:nvPr/>
        </p:nvPicPr>
        <p:blipFill>
          <a:blip r:embed="rId7"/>
          <a:stretch>
            <a:fillRect/>
          </a:stretch>
        </p:blipFill>
        <p:spPr>
          <a:xfrm>
            <a:off x="10588613" y="-594"/>
            <a:ext cx="1603387" cy="6858594"/>
          </a:xfrm>
          <a:prstGeom prst="rect">
            <a:avLst/>
          </a:prstGeom>
        </p:spPr>
      </p:pic>
      <p:pic>
        <p:nvPicPr>
          <p:cNvPr id="3" name="Picture 2">
            <a:extLst>
              <a:ext uri="{FF2B5EF4-FFF2-40B4-BE49-F238E27FC236}">
                <a16:creationId xmlns:a16="http://schemas.microsoft.com/office/drawing/2014/main" id="{42C84E5F-F9E3-4660-B064-4F001D6499C7}"/>
              </a:ext>
            </a:extLst>
          </p:cNvPr>
          <p:cNvPicPr>
            <a:picLocks noChangeAspect="1"/>
          </p:cNvPicPr>
          <p:nvPr/>
        </p:nvPicPr>
        <p:blipFill>
          <a:blip r:embed="rId8"/>
          <a:stretch>
            <a:fillRect/>
          </a:stretch>
        </p:blipFill>
        <p:spPr>
          <a:xfrm>
            <a:off x="25798" y="4082902"/>
            <a:ext cx="12166202" cy="2774503"/>
          </a:xfrm>
          <a:prstGeom prst="rect">
            <a:avLst/>
          </a:prstGeom>
        </p:spPr>
      </p:pic>
    </p:spTree>
    <p:extLst>
      <p:ext uri="{BB962C8B-B14F-4D97-AF65-F5344CB8AC3E}">
        <p14:creationId xmlns:p14="http://schemas.microsoft.com/office/powerpoint/2010/main" val="2363720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46766" y="1274791"/>
            <a:ext cx="4019792" cy="404539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46766" y="1104900"/>
            <a:ext cx="3735348" cy="5561683"/>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Example of a Stipend Job:</a:t>
            </a: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$7000 stipend position that runs from 9/1/23-5/30/24.</a:t>
            </a: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The supervisor can see the stipend amount they listed on the job and the remaining balance to be paid.</a:t>
            </a: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The supervisor can also see the payment schedule.</a:t>
            </a: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Under Stipend, supervisors do not need to approve timesheets, they are automatically set by the parameters of the job posting. </a:t>
            </a:r>
            <a:endParaRPr lang="en-US" sz="1800" b="1" dirty="0">
              <a:latin typeface="Adrianna Demibold" panose="02000505040000020004" pitchFamily="2"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4" name="Picture 3">
            <a:extLst>
              <a:ext uri="{FF2B5EF4-FFF2-40B4-BE49-F238E27FC236}">
                <a16:creationId xmlns:a16="http://schemas.microsoft.com/office/drawing/2014/main" id="{4D3104F8-C257-45B5-AB8D-C3BF4502AB03}"/>
              </a:ext>
            </a:extLst>
          </p:cNvPr>
          <p:cNvPicPr>
            <a:picLocks noChangeAspect="1"/>
          </p:cNvPicPr>
          <p:nvPr/>
        </p:nvPicPr>
        <p:blipFill>
          <a:blip r:embed="rId5"/>
          <a:stretch>
            <a:fillRect/>
          </a:stretch>
        </p:blipFill>
        <p:spPr>
          <a:xfrm>
            <a:off x="3687057" y="573730"/>
            <a:ext cx="8318834" cy="2540709"/>
          </a:xfrm>
          <a:prstGeom prst="rect">
            <a:avLst/>
          </a:prstGeom>
        </p:spPr>
      </p:pic>
      <p:cxnSp>
        <p:nvCxnSpPr>
          <p:cNvPr id="32" name="Straight Arrow Connector 31">
            <a:extLst>
              <a:ext uri="{FF2B5EF4-FFF2-40B4-BE49-F238E27FC236}">
                <a16:creationId xmlns:a16="http://schemas.microsoft.com/office/drawing/2014/main" id="{C5E050F8-A078-4769-AEE7-9175ECC99186}"/>
              </a:ext>
            </a:extLst>
          </p:cNvPr>
          <p:cNvCxnSpPr>
            <a:cxnSpLocks/>
          </p:cNvCxnSpPr>
          <p:nvPr/>
        </p:nvCxnSpPr>
        <p:spPr>
          <a:xfrm flipV="1">
            <a:off x="1151142" y="2902688"/>
            <a:ext cx="4335258" cy="422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A81382F1-E4DD-4670-B8E9-72C98E51F98F}"/>
              </a:ext>
            </a:extLst>
          </p:cNvPr>
          <p:cNvPicPr>
            <a:picLocks noChangeAspect="1"/>
          </p:cNvPicPr>
          <p:nvPr/>
        </p:nvPicPr>
        <p:blipFill>
          <a:blip r:embed="rId6"/>
          <a:stretch>
            <a:fillRect/>
          </a:stretch>
        </p:blipFill>
        <p:spPr>
          <a:xfrm>
            <a:off x="3687057" y="3143036"/>
            <a:ext cx="8153635" cy="3523547"/>
          </a:xfrm>
          <a:prstGeom prst="rect">
            <a:avLst/>
          </a:prstGeom>
        </p:spPr>
      </p:pic>
      <p:cxnSp>
        <p:nvCxnSpPr>
          <p:cNvPr id="46" name="Straight Arrow Connector 45">
            <a:extLst>
              <a:ext uri="{FF2B5EF4-FFF2-40B4-BE49-F238E27FC236}">
                <a16:creationId xmlns:a16="http://schemas.microsoft.com/office/drawing/2014/main" id="{64C12705-2135-4FF0-8E6B-3FC98D60543D}"/>
              </a:ext>
            </a:extLst>
          </p:cNvPr>
          <p:cNvCxnSpPr/>
          <p:nvPr/>
        </p:nvCxnSpPr>
        <p:spPr>
          <a:xfrm flipV="1">
            <a:off x="2817081" y="2902688"/>
            <a:ext cx="4036866" cy="840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609E458-9476-43F0-BBC2-1C632B73ABEC}"/>
              </a:ext>
            </a:extLst>
          </p:cNvPr>
          <p:cNvCxnSpPr/>
          <p:nvPr/>
        </p:nvCxnSpPr>
        <p:spPr>
          <a:xfrm flipV="1">
            <a:off x="2180506" y="3429000"/>
            <a:ext cx="4175870" cy="1721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FBCAA0E8-0067-42C2-9B38-5B34DBEB939A}"/>
              </a:ext>
            </a:extLst>
          </p:cNvPr>
          <p:cNvSpPr/>
          <p:nvPr/>
        </p:nvSpPr>
        <p:spPr>
          <a:xfrm>
            <a:off x="3782114" y="829340"/>
            <a:ext cx="375216" cy="8033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0973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535BD3-A59A-C140-A4BD-DD073B3CDB1E}"/>
              </a:ext>
            </a:extLst>
          </p:cNvPr>
          <p:cNvPicPr>
            <a:picLocks noChangeAspect="1"/>
          </p:cNvPicPr>
          <p:nvPr/>
        </p:nvPicPr>
        <p:blipFill rotWithShape="1">
          <a:blip r:embed="rId3"/>
          <a:srcRect t="35773" b="2496"/>
          <a:stretch/>
        </p:blipFill>
        <p:spPr>
          <a:xfrm>
            <a:off x="0" y="4707653"/>
            <a:ext cx="12192000" cy="2150347"/>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2" name="Picture 21">
            <a:extLst>
              <a:ext uri="{FF2B5EF4-FFF2-40B4-BE49-F238E27FC236}">
                <a16:creationId xmlns:a16="http://schemas.microsoft.com/office/drawing/2014/main" id="{97C45A7F-179B-3646-9AF5-CEE895103062}"/>
              </a:ext>
            </a:extLst>
          </p:cNvPr>
          <p:cNvPicPr>
            <a:picLocks noChangeAspect="1"/>
          </p:cNvPicPr>
          <p:nvPr/>
        </p:nvPicPr>
        <p:blipFill>
          <a:blip r:embed="rId4"/>
          <a:stretch>
            <a:fillRect/>
          </a:stretch>
        </p:blipFill>
        <p:spPr>
          <a:xfrm>
            <a:off x="202018" y="178262"/>
            <a:ext cx="4774141" cy="1001952"/>
          </a:xfrm>
          <a:prstGeom prst="rect">
            <a:avLst/>
          </a:prstGeom>
        </p:spPr>
      </p:pic>
      <p:sp>
        <p:nvSpPr>
          <p:cNvPr id="5" name="Rectangle 4">
            <a:extLst>
              <a:ext uri="{FF2B5EF4-FFF2-40B4-BE49-F238E27FC236}">
                <a16:creationId xmlns:a16="http://schemas.microsoft.com/office/drawing/2014/main" id="{6948B828-4D8B-4446-8E60-E51142C692F7}"/>
              </a:ext>
            </a:extLst>
          </p:cNvPr>
          <p:cNvSpPr/>
          <p:nvPr/>
        </p:nvSpPr>
        <p:spPr>
          <a:xfrm>
            <a:off x="1435395" y="1384300"/>
            <a:ext cx="9484242" cy="1384995"/>
          </a:xfrm>
          <a:prstGeom prst="rect">
            <a:avLst/>
          </a:prstGeom>
        </p:spPr>
        <p:txBody>
          <a:bodyPr wrap="square">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		How to Hire an Applicant in NextGen </a:t>
            </a:r>
          </a:p>
          <a:p>
            <a:r>
              <a:rPr lang="en-US" sz="2800" b="1" dirty="0">
                <a:latin typeface="Calibri" panose="020F0502020204030204" pitchFamily="34" charset="0"/>
                <a:ea typeface="Calibri" panose="020F0502020204030204" pitchFamily="34" charset="0"/>
                <a:cs typeface="Times New Roman" panose="02020603050405020304" pitchFamily="18" charset="0"/>
              </a:rPr>
              <a:t>					for </a:t>
            </a:r>
          </a:p>
          <a:p>
            <a:r>
              <a:rPr lang="en-US" sz="2800" b="1" dirty="0">
                <a:latin typeface="Calibri" panose="020F0502020204030204" pitchFamily="34" charset="0"/>
                <a:ea typeface="Calibri" panose="020F0502020204030204" pitchFamily="34" charset="0"/>
                <a:cs typeface="Times New Roman" panose="02020603050405020304" pitchFamily="18" charset="0"/>
              </a:rPr>
              <a:t>		FWS and Campus Employment Jobs</a:t>
            </a:r>
            <a:endParaRPr lang="en-US" sz="2800" dirty="0"/>
          </a:p>
        </p:txBody>
      </p:sp>
    </p:spTree>
    <p:extLst>
      <p:ext uri="{BB962C8B-B14F-4D97-AF65-F5344CB8AC3E}">
        <p14:creationId xmlns:p14="http://schemas.microsoft.com/office/powerpoint/2010/main" val="1297301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46766" y="1274791"/>
            <a:ext cx="4019792" cy="404539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46766" y="1274791"/>
            <a:ext cx="3735348" cy="5391792"/>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solidFill>
                  <a:srgbClr val="53575A"/>
                </a:solidFill>
                <a:latin typeface="Adrianna Demibold"/>
                <a:ea typeface="Lato" panose="020F0502020204030203" pitchFamily="34" charset="0"/>
                <a:cs typeface="Arial" panose="020B0604020202020204" pitchFamily="34" charset="0"/>
              </a:rPr>
              <a:t>Click </a:t>
            </a:r>
            <a:r>
              <a:rPr lang="en-US" sz="1800" b="1" dirty="0" err="1">
                <a:solidFill>
                  <a:srgbClr val="53575A"/>
                </a:solidFill>
                <a:latin typeface="Adrianna Demibold"/>
                <a:ea typeface="Lato" panose="020F0502020204030203" pitchFamily="34" charset="0"/>
                <a:cs typeface="Arial" panose="020B0604020202020204" pitchFamily="34" charset="0"/>
              </a:rPr>
              <a:t>JobX</a:t>
            </a:r>
            <a:r>
              <a:rPr lang="en-US" sz="1800" b="1" dirty="0">
                <a:solidFill>
                  <a:srgbClr val="53575A"/>
                </a:solidFill>
                <a:latin typeface="Adrianna Demibold"/>
                <a:ea typeface="Lato" panose="020F0502020204030203" pitchFamily="34" charset="0"/>
                <a:cs typeface="Arial" panose="020B0604020202020204" pitchFamily="34" charset="0"/>
              </a:rPr>
              <a:t>, search for your jobs (enter your name and click Search) and you will get a listing of your jobs</a:t>
            </a:r>
          </a:p>
          <a:p>
            <a:pPr marL="285750" lvl="0" indent="-285750">
              <a:lnSpc>
                <a:spcPct val="150000"/>
              </a:lnSpc>
              <a:spcBef>
                <a:spcPts val="0"/>
              </a:spcBef>
              <a:buClr>
                <a:srgbClr val="F5A81C"/>
              </a:buClr>
              <a:buFont typeface="Arial" panose="020B0604020202020204" pitchFamily="34" charset="0"/>
              <a:buChar char="•"/>
            </a:pPr>
            <a:r>
              <a:rPr lang="en-US" sz="1800" b="1" dirty="0">
                <a:solidFill>
                  <a:srgbClr val="53575A"/>
                </a:solidFill>
                <a:latin typeface="Adrianna Demibold"/>
                <a:ea typeface="Lato" panose="020F0502020204030203" pitchFamily="34" charset="0"/>
                <a:cs typeface="Arial" panose="020B0604020202020204" pitchFamily="34" charset="0"/>
              </a:rPr>
              <a:t>Please </a:t>
            </a:r>
            <a:endParaRPr lang="en-US" sz="1800" b="1" dirty="0">
              <a:solidFill>
                <a:schemeClr val="bg1"/>
              </a:solidFill>
              <a:latin typeface="Adrianna Demibold" panose="02000505040000020004" pitchFamily="2"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sp>
        <p:nvSpPr>
          <p:cNvPr id="3" name="Rectangle 2">
            <a:extLst>
              <a:ext uri="{FF2B5EF4-FFF2-40B4-BE49-F238E27FC236}">
                <a16:creationId xmlns:a16="http://schemas.microsoft.com/office/drawing/2014/main" id="{BF81B7D9-E16D-4754-A104-873278E52D0C}"/>
              </a:ext>
            </a:extLst>
          </p:cNvPr>
          <p:cNvSpPr/>
          <p:nvPr/>
        </p:nvSpPr>
        <p:spPr>
          <a:xfrm>
            <a:off x="1626781" y="447034"/>
            <a:ext cx="9144000" cy="464871"/>
          </a:xfrm>
          <a:prstGeom prst="rect">
            <a:avLst/>
          </a:prstGeom>
        </p:spPr>
        <p:txBody>
          <a:bodyPr wrap="square">
            <a:spAutoFit/>
          </a:bodyPr>
          <a:lstStyle/>
          <a:p>
            <a:pPr marL="285750" lvl="0" indent="-285750">
              <a:lnSpc>
                <a:spcPct val="150000"/>
              </a:lnSpc>
              <a:spcBef>
                <a:spcPts val="0"/>
              </a:spcBef>
              <a:buClr>
                <a:srgbClr val="F5A81C"/>
              </a:buClr>
              <a:buFont typeface="Arial" panose="020B0604020202020204" pitchFamily="34" charset="0"/>
              <a:buChar char="•"/>
            </a:pPr>
            <a:r>
              <a:rPr lang="en-US" b="1" dirty="0">
                <a:latin typeface="Adrianna Demibold"/>
                <a:ea typeface="Lato" panose="020F0502020204030203" pitchFamily="34" charset="0"/>
                <a:cs typeface="Arial" panose="020B0604020202020204" pitchFamily="34" charset="0"/>
              </a:rPr>
              <a:t>Click on Job Management Login </a:t>
            </a:r>
          </a:p>
        </p:txBody>
      </p:sp>
      <p:pic>
        <p:nvPicPr>
          <p:cNvPr id="5" name="Picture 4">
            <a:extLst>
              <a:ext uri="{FF2B5EF4-FFF2-40B4-BE49-F238E27FC236}">
                <a16:creationId xmlns:a16="http://schemas.microsoft.com/office/drawing/2014/main" id="{324B69D2-4C19-45ED-8859-05BD9D1E22F0}"/>
              </a:ext>
            </a:extLst>
          </p:cNvPr>
          <p:cNvPicPr>
            <a:picLocks noChangeAspect="1"/>
          </p:cNvPicPr>
          <p:nvPr/>
        </p:nvPicPr>
        <p:blipFill>
          <a:blip r:embed="rId5"/>
          <a:stretch>
            <a:fillRect/>
          </a:stretch>
        </p:blipFill>
        <p:spPr>
          <a:xfrm>
            <a:off x="0" y="1305580"/>
            <a:ext cx="12192000" cy="4951336"/>
          </a:xfrm>
          <a:prstGeom prst="rect">
            <a:avLst/>
          </a:prstGeom>
        </p:spPr>
      </p:pic>
      <p:cxnSp>
        <p:nvCxnSpPr>
          <p:cNvPr id="9" name="Straight Arrow Connector 8">
            <a:extLst>
              <a:ext uri="{FF2B5EF4-FFF2-40B4-BE49-F238E27FC236}">
                <a16:creationId xmlns:a16="http://schemas.microsoft.com/office/drawing/2014/main" id="{89E3009E-B65C-4A2E-A491-BC793550A7A0}"/>
              </a:ext>
            </a:extLst>
          </p:cNvPr>
          <p:cNvCxnSpPr/>
          <p:nvPr/>
        </p:nvCxnSpPr>
        <p:spPr>
          <a:xfrm>
            <a:off x="5146158" y="911905"/>
            <a:ext cx="1868100" cy="17462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206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46766" y="1274791"/>
            <a:ext cx="4019792" cy="404539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46766" y="2007566"/>
            <a:ext cx="3735348" cy="29718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Search for your jobs (enter your name and click Search) and you will get a listing of your jobs.</a:t>
            </a:r>
          </a:p>
          <a:p>
            <a:pPr lvl="0">
              <a:lnSpc>
                <a:spcPct val="150000"/>
              </a:lnSpc>
              <a:spcBef>
                <a:spcPts val="0"/>
              </a:spcBef>
              <a:buClr>
                <a:srgbClr val="F5A81C"/>
              </a:buClr>
            </a:pPr>
            <a:endParaRPr lang="en-US" sz="1800" b="1" dirty="0">
              <a:latin typeface="Adrianna Demibold"/>
              <a:ea typeface="Lato" panose="020F0502020204030203" pitchFamily="34" charset="0"/>
              <a:cs typeface="Arial" panose="020B0604020202020204" pitchFamily="34" charset="0"/>
            </a:endParaRPr>
          </a:p>
          <a:p>
            <a:pPr lvl="0">
              <a:lnSpc>
                <a:spcPct val="150000"/>
              </a:lnSpc>
              <a:spcBef>
                <a:spcPts val="0"/>
              </a:spcBef>
              <a:buClr>
                <a:srgbClr val="F5A81C"/>
              </a:buClr>
            </a:pPr>
            <a:endParaRPr lang="en-US" sz="1800" b="1" dirty="0">
              <a:latin typeface="Adrianna Demibold"/>
              <a:ea typeface="Lato" panose="020F0502020204030203" pitchFamily="34" charset="0"/>
              <a:cs typeface="Arial" panose="020B0604020202020204" pitchFamily="34" charset="0"/>
            </a:endParaRP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Select applications under App# to view the applicants for your job.</a:t>
            </a:r>
            <a:endParaRPr lang="en-US" sz="1800" b="1" dirty="0">
              <a:latin typeface="Adrianna Demibold" panose="02000505040000020004" pitchFamily="2"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2051" name="Picture 4" descr="image004">
            <a:extLst>
              <a:ext uri="{FF2B5EF4-FFF2-40B4-BE49-F238E27FC236}">
                <a16:creationId xmlns:a16="http://schemas.microsoft.com/office/drawing/2014/main" id="{55BA97EB-F992-4A2C-872B-BBBE09F8E7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2441" y="-77587"/>
            <a:ext cx="8487635"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image004">
            <a:extLst>
              <a:ext uri="{FF2B5EF4-FFF2-40B4-BE49-F238E27FC236}">
                <a16:creationId xmlns:a16="http://schemas.microsoft.com/office/drawing/2014/main" id="{78174519-BBC0-404B-8DA7-E276C36EFE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599" y="3232943"/>
            <a:ext cx="8487635"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A40AA758-BF79-4DFC-9176-A090014BF530}"/>
              </a:ext>
            </a:extLst>
          </p:cNvPr>
          <p:cNvCxnSpPr/>
          <p:nvPr/>
        </p:nvCxnSpPr>
        <p:spPr>
          <a:xfrm>
            <a:off x="3347207" y="4404220"/>
            <a:ext cx="6644081" cy="208047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FA72911-3347-414F-8754-C98DA6A5C5AC}"/>
              </a:ext>
            </a:extLst>
          </p:cNvPr>
          <p:cNvCxnSpPr/>
          <p:nvPr/>
        </p:nvCxnSpPr>
        <p:spPr>
          <a:xfrm flipV="1">
            <a:off x="1026411" y="503339"/>
            <a:ext cx="8631939" cy="21727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E92F190-A1F0-4D2B-A382-EA19A16DB378}"/>
              </a:ext>
            </a:extLst>
          </p:cNvPr>
          <p:cNvCxnSpPr/>
          <p:nvPr/>
        </p:nvCxnSpPr>
        <p:spPr>
          <a:xfrm flipV="1">
            <a:off x="2485537" y="503339"/>
            <a:ext cx="9020663" cy="21476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482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46766" y="1274791"/>
            <a:ext cx="4019792" cy="404539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46766" y="2044700"/>
            <a:ext cx="3735348" cy="29718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Review your applicants.  Click on Action drop down to select Hire Applicant.</a:t>
            </a:r>
          </a:p>
          <a:p>
            <a:pPr lvl="0">
              <a:lnSpc>
                <a:spcPct val="150000"/>
              </a:lnSpc>
              <a:spcBef>
                <a:spcPts val="0"/>
              </a:spcBef>
              <a:buClr>
                <a:srgbClr val="F5A81C"/>
              </a:buClr>
            </a:pPr>
            <a:endParaRPr lang="en-US" sz="1800" b="1" dirty="0">
              <a:latin typeface="Adrianna Demibold"/>
              <a:ea typeface="Lato" panose="020F0502020204030203" pitchFamily="34" charset="0"/>
              <a:cs typeface="Arial" panose="020B0604020202020204" pitchFamily="34" charset="0"/>
            </a:endParaRPr>
          </a:p>
          <a:p>
            <a:pPr lvl="0">
              <a:lnSpc>
                <a:spcPct val="150000"/>
              </a:lnSpc>
              <a:spcBef>
                <a:spcPts val="0"/>
              </a:spcBef>
              <a:buClr>
                <a:srgbClr val="F5A81C"/>
              </a:buClr>
            </a:pPr>
            <a:endParaRPr lang="en-US" sz="1800" b="1" dirty="0">
              <a:latin typeface="Adrianna Demibold"/>
              <a:ea typeface="Lato" panose="020F0502020204030203" pitchFamily="34" charset="0"/>
              <a:cs typeface="Arial" panose="020B0604020202020204" pitchFamily="34" charset="0"/>
            </a:endParaRP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Student will be pre-selected for you on the next page.</a:t>
            </a:r>
            <a:endParaRPr lang="en-US" sz="1800" b="1" dirty="0">
              <a:latin typeface="Adrianna Demibold" panose="02000505040000020004" pitchFamily="2"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cxnSp>
        <p:nvCxnSpPr>
          <p:cNvPr id="23" name="Straight Arrow Connector 22">
            <a:extLst>
              <a:ext uri="{FF2B5EF4-FFF2-40B4-BE49-F238E27FC236}">
                <a16:creationId xmlns:a16="http://schemas.microsoft.com/office/drawing/2014/main" id="{3EF583B3-BA1B-477B-B4EF-CB7CEA851DD0}"/>
              </a:ext>
            </a:extLst>
          </p:cNvPr>
          <p:cNvCxnSpPr/>
          <p:nvPr/>
        </p:nvCxnSpPr>
        <p:spPr>
          <a:xfrm>
            <a:off x="9639300" y="1104900"/>
            <a:ext cx="1079500" cy="1841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5D70628-2BBE-4976-8D36-4DE8E4AEED7B}"/>
              </a:ext>
            </a:extLst>
          </p:cNvPr>
          <p:cNvPicPr>
            <a:picLocks noChangeAspect="1"/>
          </p:cNvPicPr>
          <p:nvPr/>
        </p:nvPicPr>
        <p:blipFill>
          <a:blip r:embed="rId5"/>
          <a:stretch>
            <a:fillRect/>
          </a:stretch>
        </p:blipFill>
        <p:spPr>
          <a:xfrm>
            <a:off x="3518256" y="74691"/>
            <a:ext cx="8446061" cy="3371056"/>
          </a:xfrm>
          <a:prstGeom prst="rect">
            <a:avLst/>
          </a:prstGeom>
        </p:spPr>
      </p:pic>
      <p:pic>
        <p:nvPicPr>
          <p:cNvPr id="6" name="Picture 5">
            <a:extLst>
              <a:ext uri="{FF2B5EF4-FFF2-40B4-BE49-F238E27FC236}">
                <a16:creationId xmlns:a16="http://schemas.microsoft.com/office/drawing/2014/main" id="{679005F7-0423-4FB4-A499-CACC6FCD7C13}"/>
              </a:ext>
            </a:extLst>
          </p:cNvPr>
          <p:cNvPicPr>
            <a:picLocks noChangeAspect="1"/>
          </p:cNvPicPr>
          <p:nvPr/>
        </p:nvPicPr>
        <p:blipFill>
          <a:blip r:embed="rId6"/>
          <a:stretch>
            <a:fillRect/>
          </a:stretch>
        </p:blipFill>
        <p:spPr>
          <a:xfrm>
            <a:off x="3518256" y="3822900"/>
            <a:ext cx="8638017" cy="2679500"/>
          </a:xfrm>
          <a:prstGeom prst="rect">
            <a:avLst/>
          </a:prstGeom>
        </p:spPr>
      </p:pic>
      <p:sp>
        <p:nvSpPr>
          <p:cNvPr id="4" name="Rectangle 3">
            <a:extLst>
              <a:ext uri="{FF2B5EF4-FFF2-40B4-BE49-F238E27FC236}">
                <a16:creationId xmlns:a16="http://schemas.microsoft.com/office/drawing/2014/main" id="{B56B0265-203B-45DB-96C4-51B10A1C817E}"/>
              </a:ext>
            </a:extLst>
          </p:cNvPr>
          <p:cNvSpPr/>
          <p:nvPr/>
        </p:nvSpPr>
        <p:spPr>
          <a:xfrm>
            <a:off x="4144725" y="1511300"/>
            <a:ext cx="643175" cy="11175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schemeClr val="bg1"/>
              </a:solidFill>
              <a:highlight>
                <a:srgbClr val="FFFF00"/>
              </a:highlight>
            </a:endParaRPr>
          </a:p>
        </p:txBody>
      </p:sp>
      <p:sp>
        <p:nvSpPr>
          <p:cNvPr id="8" name="Rectangle 7">
            <a:extLst>
              <a:ext uri="{FF2B5EF4-FFF2-40B4-BE49-F238E27FC236}">
                <a16:creationId xmlns:a16="http://schemas.microsoft.com/office/drawing/2014/main" id="{69E1F0A8-0D46-4B1A-A93C-240239424208}"/>
              </a:ext>
            </a:extLst>
          </p:cNvPr>
          <p:cNvSpPr/>
          <p:nvPr/>
        </p:nvSpPr>
        <p:spPr>
          <a:xfrm>
            <a:off x="4066558" y="1871781"/>
            <a:ext cx="462908" cy="1259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5D980661-3A1A-4026-BE49-196D65CC4DC5}"/>
              </a:ext>
            </a:extLst>
          </p:cNvPr>
          <p:cNvSpPr/>
          <p:nvPr/>
        </p:nvSpPr>
        <p:spPr>
          <a:xfrm>
            <a:off x="4066558" y="1789692"/>
            <a:ext cx="925294" cy="772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2BD1C71F-AD99-4428-845E-688057412715}"/>
              </a:ext>
            </a:extLst>
          </p:cNvPr>
          <p:cNvSpPr/>
          <p:nvPr/>
        </p:nvSpPr>
        <p:spPr>
          <a:xfrm>
            <a:off x="4066296" y="2094268"/>
            <a:ext cx="751231" cy="1149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1318F235-B3D2-41E3-A699-7467CCE3BE69}"/>
              </a:ext>
            </a:extLst>
          </p:cNvPr>
          <p:cNvSpPr/>
          <p:nvPr/>
        </p:nvSpPr>
        <p:spPr>
          <a:xfrm>
            <a:off x="4112172" y="2411914"/>
            <a:ext cx="417294" cy="698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1AF4BD47-2DA0-4FA7-A0DA-5CC9B30DFA5B}"/>
              </a:ext>
            </a:extLst>
          </p:cNvPr>
          <p:cNvSpPr/>
          <p:nvPr/>
        </p:nvSpPr>
        <p:spPr>
          <a:xfrm flipV="1">
            <a:off x="4112172" y="2594969"/>
            <a:ext cx="879680" cy="1149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6C7E3095-D03C-42EB-AC77-CA9C824F3DA5}"/>
              </a:ext>
            </a:extLst>
          </p:cNvPr>
          <p:cNvSpPr/>
          <p:nvPr/>
        </p:nvSpPr>
        <p:spPr>
          <a:xfrm>
            <a:off x="4144725" y="2715654"/>
            <a:ext cx="361808" cy="1066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84891224-3876-418E-9DA4-AA3FC44FC5D1}"/>
              </a:ext>
            </a:extLst>
          </p:cNvPr>
          <p:cNvSpPr/>
          <p:nvPr/>
        </p:nvSpPr>
        <p:spPr>
          <a:xfrm>
            <a:off x="4066558" y="2937243"/>
            <a:ext cx="822942" cy="978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658EA61-AF6F-47C6-A21E-C32210E60BB4}"/>
              </a:ext>
            </a:extLst>
          </p:cNvPr>
          <p:cNvSpPr/>
          <p:nvPr/>
        </p:nvSpPr>
        <p:spPr>
          <a:xfrm>
            <a:off x="4112172" y="3198304"/>
            <a:ext cx="777328" cy="1342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698CC7A3-5E05-4C67-8049-B16CF6E55C27}"/>
              </a:ext>
            </a:extLst>
          </p:cNvPr>
          <p:cNvSpPr/>
          <p:nvPr/>
        </p:nvSpPr>
        <p:spPr>
          <a:xfrm>
            <a:off x="5351886" y="1537811"/>
            <a:ext cx="462908" cy="18911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81DBDD0F-0781-46E4-BBE5-AD3FB2E89DE3}"/>
              </a:ext>
            </a:extLst>
          </p:cNvPr>
          <p:cNvSpPr/>
          <p:nvPr/>
        </p:nvSpPr>
        <p:spPr>
          <a:xfrm>
            <a:off x="4066558" y="4597400"/>
            <a:ext cx="1111185" cy="1905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B178808F-4AE4-44ED-A116-B7A71047F543}"/>
              </a:ext>
            </a:extLst>
          </p:cNvPr>
          <p:cNvCxnSpPr/>
          <p:nvPr/>
        </p:nvCxnSpPr>
        <p:spPr>
          <a:xfrm flipV="1">
            <a:off x="1082180" y="1620519"/>
            <a:ext cx="9482414" cy="109513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C8813FB-2292-48C8-A619-CF3183C71658}"/>
              </a:ext>
            </a:extLst>
          </p:cNvPr>
          <p:cNvCxnSpPr>
            <a:cxnSpLocks/>
          </p:cNvCxnSpPr>
          <p:nvPr/>
        </p:nvCxnSpPr>
        <p:spPr>
          <a:xfrm flipV="1">
            <a:off x="1436382" y="2730896"/>
            <a:ext cx="9230744" cy="44937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8C22074-1FA2-424B-9CF5-8A568CA9A99E}"/>
              </a:ext>
            </a:extLst>
          </p:cNvPr>
          <p:cNvCxnSpPr/>
          <p:nvPr/>
        </p:nvCxnSpPr>
        <p:spPr>
          <a:xfrm flipV="1">
            <a:off x="2452884" y="4645847"/>
            <a:ext cx="1340676" cy="2113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7519D20-2E0C-4030-8104-FAD3A9539E20}"/>
              </a:ext>
            </a:extLst>
          </p:cNvPr>
          <p:cNvSpPr/>
          <p:nvPr/>
        </p:nvSpPr>
        <p:spPr>
          <a:xfrm>
            <a:off x="4144725" y="1498807"/>
            <a:ext cx="643175" cy="13860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13227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46766" y="1274791"/>
            <a:ext cx="4019792" cy="404539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46766" y="2044700"/>
            <a:ext cx="3735348" cy="29718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Scroll to the bottom and proceed to Step 2.</a:t>
            </a:r>
          </a:p>
          <a:p>
            <a:pPr lvl="0">
              <a:lnSpc>
                <a:spcPct val="150000"/>
              </a:lnSpc>
              <a:spcBef>
                <a:spcPts val="0"/>
              </a:spcBef>
              <a:buClr>
                <a:srgbClr val="F5A81C"/>
              </a:buClr>
            </a:pPr>
            <a:endParaRPr lang="en-US" sz="1800" b="1" dirty="0">
              <a:latin typeface="Adrianna Demibold"/>
              <a:ea typeface="Lato" panose="020F0502020204030203" pitchFamily="34" charset="0"/>
              <a:cs typeface="Arial" panose="020B0604020202020204" pitchFamily="34" charset="0"/>
            </a:endParaRPr>
          </a:p>
          <a:p>
            <a:pPr lvl="0">
              <a:lnSpc>
                <a:spcPct val="150000"/>
              </a:lnSpc>
              <a:spcBef>
                <a:spcPts val="0"/>
              </a:spcBef>
              <a:buClr>
                <a:srgbClr val="F5A81C"/>
              </a:buClr>
            </a:pPr>
            <a:endParaRPr lang="en-US" sz="1800" b="1" dirty="0">
              <a:latin typeface="Adrianna Demibold"/>
              <a:ea typeface="Lato" panose="020F0502020204030203" pitchFamily="34" charset="0"/>
              <a:cs typeface="Arial" panose="020B0604020202020204" pitchFamily="34" charset="0"/>
            </a:endParaRP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Verify student information, Continue to Next Step.</a:t>
            </a:r>
            <a:endParaRPr lang="en-US" sz="1800" b="1" dirty="0">
              <a:latin typeface="Adrianna Demibold" panose="02000505040000020004" pitchFamily="2"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cxnSp>
        <p:nvCxnSpPr>
          <p:cNvPr id="9" name="Straight Arrow Connector 8">
            <a:extLst>
              <a:ext uri="{FF2B5EF4-FFF2-40B4-BE49-F238E27FC236}">
                <a16:creationId xmlns:a16="http://schemas.microsoft.com/office/drawing/2014/main" id="{FDB09751-2943-49E5-AFE2-1228F8852B59}"/>
              </a:ext>
            </a:extLst>
          </p:cNvPr>
          <p:cNvCxnSpPr/>
          <p:nvPr/>
        </p:nvCxnSpPr>
        <p:spPr>
          <a:xfrm flipH="1">
            <a:off x="4686300" y="3822900"/>
            <a:ext cx="711200" cy="774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B9AE109-CBCF-4362-9477-40D684F690F8}"/>
              </a:ext>
            </a:extLst>
          </p:cNvPr>
          <p:cNvPicPr>
            <a:picLocks noChangeAspect="1"/>
          </p:cNvPicPr>
          <p:nvPr/>
        </p:nvPicPr>
        <p:blipFill>
          <a:blip r:embed="rId5"/>
          <a:stretch>
            <a:fillRect/>
          </a:stretch>
        </p:blipFill>
        <p:spPr>
          <a:xfrm>
            <a:off x="3632199" y="435799"/>
            <a:ext cx="8373691" cy="2971800"/>
          </a:xfrm>
          <a:prstGeom prst="rect">
            <a:avLst/>
          </a:prstGeom>
        </p:spPr>
      </p:pic>
      <p:pic>
        <p:nvPicPr>
          <p:cNvPr id="12" name="Picture 11">
            <a:extLst>
              <a:ext uri="{FF2B5EF4-FFF2-40B4-BE49-F238E27FC236}">
                <a16:creationId xmlns:a16="http://schemas.microsoft.com/office/drawing/2014/main" id="{8AC8BB84-3C43-4A2E-9442-91F18A57BA4A}"/>
              </a:ext>
            </a:extLst>
          </p:cNvPr>
          <p:cNvPicPr>
            <a:picLocks noChangeAspect="1"/>
          </p:cNvPicPr>
          <p:nvPr/>
        </p:nvPicPr>
        <p:blipFill>
          <a:blip r:embed="rId6"/>
          <a:stretch>
            <a:fillRect/>
          </a:stretch>
        </p:blipFill>
        <p:spPr>
          <a:xfrm>
            <a:off x="3782114" y="3450402"/>
            <a:ext cx="8022244" cy="3210443"/>
          </a:xfrm>
          <a:prstGeom prst="rect">
            <a:avLst/>
          </a:prstGeom>
        </p:spPr>
      </p:pic>
      <p:sp>
        <p:nvSpPr>
          <p:cNvPr id="5" name="Rectangle: Rounded Corners 4">
            <a:extLst>
              <a:ext uri="{FF2B5EF4-FFF2-40B4-BE49-F238E27FC236}">
                <a16:creationId xmlns:a16="http://schemas.microsoft.com/office/drawing/2014/main" id="{42646603-238B-46D1-A9F4-E8C95A4A0F42}"/>
              </a:ext>
            </a:extLst>
          </p:cNvPr>
          <p:cNvSpPr/>
          <p:nvPr/>
        </p:nvSpPr>
        <p:spPr>
          <a:xfrm>
            <a:off x="7099424" y="5763663"/>
            <a:ext cx="508000" cy="11643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D2E6AF7-F043-41F3-AE04-B68540F59F6E}"/>
              </a:ext>
            </a:extLst>
          </p:cNvPr>
          <p:cNvSpPr/>
          <p:nvPr/>
        </p:nvSpPr>
        <p:spPr>
          <a:xfrm>
            <a:off x="8534400" y="5740690"/>
            <a:ext cx="237566" cy="11643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BB05FB46-FB77-4AE3-9EF1-542329DFB028}"/>
              </a:ext>
            </a:extLst>
          </p:cNvPr>
          <p:cNvSpPr/>
          <p:nvPr/>
        </p:nvSpPr>
        <p:spPr>
          <a:xfrm>
            <a:off x="4179218" y="431800"/>
            <a:ext cx="965033" cy="2159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CAB9C56D-D15C-46D5-BDC4-41C2C3E95917}"/>
              </a:ext>
            </a:extLst>
          </p:cNvPr>
          <p:cNvCxnSpPr>
            <a:cxnSpLocks/>
          </p:cNvCxnSpPr>
          <p:nvPr/>
        </p:nvCxnSpPr>
        <p:spPr>
          <a:xfrm>
            <a:off x="1389618" y="2778853"/>
            <a:ext cx="2486096" cy="41106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6148AF3-1A90-4902-AEBD-B786B531D1C8}"/>
              </a:ext>
            </a:extLst>
          </p:cNvPr>
          <p:cNvCxnSpPr>
            <a:cxnSpLocks/>
          </p:cNvCxnSpPr>
          <p:nvPr/>
        </p:nvCxnSpPr>
        <p:spPr>
          <a:xfrm>
            <a:off x="2445294" y="4530055"/>
            <a:ext cx="1920382" cy="18921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0D9EE6C-2A1B-4A78-8334-0835B7E7BB27}"/>
              </a:ext>
            </a:extLst>
          </p:cNvPr>
          <p:cNvSpPr/>
          <p:nvPr/>
        </p:nvSpPr>
        <p:spPr>
          <a:xfrm>
            <a:off x="4066558" y="5763663"/>
            <a:ext cx="536684" cy="934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69986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a:blip r:embed="rId3"/>
          <a:stretch>
            <a:fillRect/>
          </a:stretch>
        </p:blipFill>
        <p:spPr>
          <a:xfrm>
            <a:off x="467783" y="235229"/>
            <a:ext cx="4091906" cy="721701"/>
          </a:xfrm>
          <a:prstGeom prst="rect">
            <a:avLst/>
          </a:prstGeom>
        </p:spPr>
      </p:pic>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6" name="Picture 5">
            <a:extLst>
              <a:ext uri="{FF2B5EF4-FFF2-40B4-BE49-F238E27FC236}">
                <a16:creationId xmlns:a16="http://schemas.microsoft.com/office/drawing/2014/main" id="{779EE606-7470-1549-9C03-296635AA72C2}"/>
              </a:ext>
            </a:extLst>
          </p:cNvPr>
          <p:cNvPicPr>
            <a:picLocks noChangeAspect="1"/>
          </p:cNvPicPr>
          <p:nvPr/>
        </p:nvPicPr>
        <p:blipFill rotWithShape="1">
          <a:blip r:embed="rId4">
            <a:alphaModFix amt="30000"/>
          </a:blip>
          <a:srcRect l="4201" t="4025" r="3954" b="4257"/>
          <a:stretch/>
        </p:blipFill>
        <p:spPr>
          <a:xfrm>
            <a:off x="5885683" y="1258348"/>
            <a:ext cx="3084944" cy="6858000"/>
          </a:xfrm>
          <a:prstGeom prst="rect">
            <a:avLst/>
          </a:prstGeom>
        </p:spPr>
      </p:pic>
      <p:sp>
        <p:nvSpPr>
          <p:cNvPr id="21" name="Title 1">
            <a:extLst>
              <a:ext uri="{FF2B5EF4-FFF2-40B4-BE49-F238E27FC236}">
                <a16:creationId xmlns:a16="http://schemas.microsoft.com/office/drawing/2014/main" id="{F11F30B6-1D11-3B4C-BEEF-D74A0E0E54C2}"/>
              </a:ext>
            </a:extLst>
          </p:cNvPr>
          <p:cNvSpPr txBox="1">
            <a:spLocks/>
          </p:cNvSpPr>
          <p:nvPr/>
        </p:nvSpPr>
        <p:spPr>
          <a:xfrm>
            <a:off x="669120" y="856102"/>
            <a:ext cx="10733250" cy="4907561"/>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lgn="l">
              <a:lnSpc>
                <a:spcPct val="150000"/>
              </a:lnSpc>
              <a:buClr>
                <a:srgbClr val="F5A81C"/>
              </a:buClr>
              <a:buFont typeface="Arial" panose="020B0604020202020204" pitchFamily="34" charset="0"/>
              <a:buChar char="•"/>
            </a:pPr>
            <a:r>
              <a:rPr lang="en-US" sz="2000" dirty="0">
                <a:latin typeface="Adrianna Light"/>
                <a:ea typeface="Lato"/>
                <a:cs typeface="Arial"/>
              </a:rPr>
              <a:t>A Paycom generated email (</a:t>
            </a:r>
            <a:r>
              <a:rPr lang="en-US" sz="2000" dirty="0">
                <a:latin typeface="Adrianna Light"/>
                <a:ea typeface="Lato"/>
                <a:cs typeface="Arial"/>
                <a:hlinkClick r:id="rId5"/>
              </a:rPr>
              <a:t>Systemmessage@Paycomonline.com</a:t>
            </a:r>
            <a:r>
              <a:rPr lang="en-US" sz="2000" dirty="0">
                <a:latin typeface="Adrianna Light"/>
                <a:ea typeface="Lato"/>
                <a:cs typeface="Arial"/>
              </a:rPr>
              <a:t>) will be sent to the student to initiate the onboarding. </a:t>
            </a:r>
            <a:endParaRPr lang="en-US" sz="2000" b="1" dirty="0">
              <a:latin typeface="Adrianna Light" panose="02000505040000020004" pitchFamily="2" charset="0"/>
              <a:ea typeface="Lato" panose="020F0502020204030203" pitchFamily="34" charset="0"/>
              <a:cs typeface="Arial" panose="020B0604020202020204" pitchFamily="34" charset="0"/>
            </a:endParaRPr>
          </a:p>
          <a:p>
            <a:pPr algn="l">
              <a:lnSpc>
                <a:spcPct val="150000"/>
              </a:lnSpc>
              <a:buClr>
                <a:srgbClr val="F5A81C"/>
              </a:buClr>
            </a:pPr>
            <a:endParaRPr lang="en-US" sz="2000" b="1" dirty="0">
              <a:latin typeface="Adrianna Light" panose="02000505040000020004" pitchFamily="2" charset="0"/>
              <a:ea typeface="Lato" panose="020F0502020204030203" pitchFamily="34" charset="0"/>
              <a:cs typeface="Arial" panose="020B0604020202020204" pitchFamily="34" charset="0"/>
            </a:endParaRPr>
          </a:p>
        </p:txBody>
      </p:sp>
      <p:sp>
        <p:nvSpPr>
          <p:cNvPr id="8" name="Title 1">
            <a:extLst>
              <a:ext uri="{FF2B5EF4-FFF2-40B4-BE49-F238E27FC236}">
                <a16:creationId xmlns:a16="http://schemas.microsoft.com/office/drawing/2014/main" id="{237F4993-E5F5-BB44-90C8-BC78CE4471E4}"/>
              </a:ext>
            </a:extLst>
          </p:cNvPr>
          <p:cNvSpPr txBox="1">
            <a:spLocks/>
          </p:cNvSpPr>
          <p:nvPr/>
        </p:nvSpPr>
        <p:spPr>
          <a:xfrm>
            <a:off x="1251897" y="235230"/>
            <a:ext cx="6067039" cy="601502"/>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3200" b="1" dirty="0">
                <a:latin typeface="Adrianna Demibold" panose="02000505040000020004" pitchFamily="2" charset="0"/>
              </a:rPr>
              <a:t> Student Onboarding</a:t>
            </a:r>
          </a:p>
        </p:txBody>
      </p:sp>
      <p:pic>
        <p:nvPicPr>
          <p:cNvPr id="9" name="Picture 8">
            <a:extLst>
              <a:ext uri="{FF2B5EF4-FFF2-40B4-BE49-F238E27FC236}">
                <a16:creationId xmlns:a16="http://schemas.microsoft.com/office/drawing/2014/main" id="{C3CC0AC3-469B-483D-910F-357409B0D58C}"/>
              </a:ext>
            </a:extLst>
          </p:cNvPr>
          <p:cNvPicPr>
            <a:picLocks noChangeAspect="1"/>
          </p:cNvPicPr>
          <p:nvPr/>
        </p:nvPicPr>
        <p:blipFill>
          <a:blip r:embed="rId6"/>
          <a:stretch>
            <a:fillRect/>
          </a:stretch>
        </p:blipFill>
        <p:spPr>
          <a:xfrm>
            <a:off x="1024655" y="1761476"/>
            <a:ext cx="9235081" cy="4306040"/>
          </a:xfrm>
          <a:prstGeom prst="rect">
            <a:avLst/>
          </a:prstGeom>
        </p:spPr>
      </p:pic>
      <p:sp>
        <p:nvSpPr>
          <p:cNvPr id="3" name="Oval 2">
            <a:extLst>
              <a:ext uri="{FF2B5EF4-FFF2-40B4-BE49-F238E27FC236}">
                <a16:creationId xmlns:a16="http://schemas.microsoft.com/office/drawing/2014/main" id="{BC2841AB-2A85-F0B5-9D53-9B671D8EB32E}"/>
              </a:ext>
            </a:extLst>
          </p:cNvPr>
          <p:cNvSpPr/>
          <p:nvPr/>
        </p:nvSpPr>
        <p:spPr>
          <a:xfrm>
            <a:off x="5186244" y="4694042"/>
            <a:ext cx="911901" cy="911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951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46766" y="1274791"/>
            <a:ext cx="4019792" cy="404539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46766" y="2044700"/>
            <a:ext cx="3735348" cy="29718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Complete required fields Classification, Primary, Secondary Supervisors.  Other fields should be prefilled.  Classification must match your job type category.</a:t>
            </a:r>
          </a:p>
          <a:p>
            <a:pPr lvl="0">
              <a:lnSpc>
                <a:spcPct val="150000"/>
              </a:lnSpc>
              <a:spcBef>
                <a:spcPts val="0"/>
              </a:spcBef>
              <a:buClr>
                <a:srgbClr val="F5A81C"/>
              </a:buClr>
            </a:pPr>
            <a:endParaRPr lang="en-US" sz="1800" b="1" dirty="0">
              <a:latin typeface="Adrianna Demibold"/>
              <a:ea typeface="Lato" panose="020F0502020204030203" pitchFamily="34" charset="0"/>
              <a:cs typeface="Arial" panose="020B0604020202020204" pitchFamily="34" charset="0"/>
            </a:endParaRPr>
          </a:p>
          <a:p>
            <a:pPr lvl="0">
              <a:lnSpc>
                <a:spcPct val="150000"/>
              </a:lnSpc>
              <a:spcBef>
                <a:spcPts val="0"/>
              </a:spcBef>
              <a:buClr>
                <a:srgbClr val="F5A81C"/>
              </a:buClr>
            </a:pPr>
            <a:endParaRPr lang="en-US" sz="1800" b="1" dirty="0">
              <a:latin typeface="Adrianna Demibold"/>
              <a:ea typeface="Lato" panose="020F0502020204030203" pitchFamily="34" charset="0"/>
              <a:cs typeface="Arial" panose="020B0604020202020204" pitchFamily="34" charset="0"/>
            </a:endParaRP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Click Create Hire.</a:t>
            </a:r>
            <a:endParaRPr lang="en-US" sz="1800" b="1" dirty="0">
              <a:latin typeface="Adrianna Demibold" panose="02000505040000020004" pitchFamily="2"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3" name="Picture 2">
            <a:extLst>
              <a:ext uri="{FF2B5EF4-FFF2-40B4-BE49-F238E27FC236}">
                <a16:creationId xmlns:a16="http://schemas.microsoft.com/office/drawing/2014/main" id="{46BE779E-72A7-4DD8-A96E-EA005EFBD24F}"/>
              </a:ext>
            </a:extLst>
          </p:cNvPr>
          <p:cNvPicPr>
            <a:picLocks noChangeAspect="1"/>
          </p:cNvPicPr>
          <p:nvPr/>
        </p:nvPicPr>
        <p:blipFill>
          <a:blip r:embed="rId5"/>
          <a:stretch>
            <a:fillRect/>
          </a:stretch>
        </p:blipFill>
        <p:spPr>
          <a:xfrm>
            <a:off x="4066558" y="191418"/>
            <a:ext cx="8125442" cy="6472660"/>
          </a:xfrm>
          <a:prstGeom prst="rect">
            <a:avLst/>
          </a:prstGeom>
        </p:spPr>
      </p:pic>
      <p:cxnSp>
        <p:nvCxnSpPr>
          <p:cNvPr id="21" name="Straight Arrow Connector 20">
            <a:extLst>
              <a:ext uri="{FF2B5EF4-FFF2-40B4-BE49-F238E27FC236}">
                <a16:creationId xmlns:a16="http://schemas.microsoft.com/office/drawing/2014/main" id="{11415E30-62DD-42D3-96DC-F20BC2428E55}"/>
              </a:ext>
            </a:extLst>
          </p:cNvPr>
          <p:cNvCxnSpPr>
            <a:cxnSpLocks/>
          </p:cNvCxnSpPr>
          <p:nvPr/>
        </p:nvCxnSpPr>
        <p:spPr>
          <a:xfrm>
            <a:off x="2062903" y="4835452"/>
            <a:ext cx="2003655" cy="1489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42C1E65C-8649-4589-8921-5D1AA49A5716}"/>
              </a:ext>
            </a:extLst>
          </p:cNvPr>
          <p:cNvSpPr/>
          <p:nvPr/>
        </p:nvSpPr>
        <p:spPr>
          <a:xfrm>
            <a:off x="6210300" y="1498600"/>
            <a:ext cx="342900" cy="152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5E833D8-7627-4753-BCB6-17CDD1356E5E}"/>
              </a:ext>
            </a:extLst>
          </p:cNvPr>
          <p:cNvSpPr/>
          <p:nvPr/>
        </p:nvSpPr>
        <p:spPr>
          <a:xfrm>
            <a:off x="6210300" y="1739900"/>
            <a:ext cx="342900" cy="635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1AF9AF9A-A136-4876-9B31-9A444B328E3D}"/>
              </a:ext>
            </a:extLst>
          </p:cNvPr>
          <p:cNvCxnSpPr/>
          <p:nvPr/>
        </p:nvCxnSpPr>
        <p:spPr>
          <a:xfrm>
            <a:off x="1627406" y="2826973"/>
            <a:ext cx="4423445" cy="21811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19F2EDC-136F-4DFA-9804-B82D92071272}"/>
              </a:ext>
            </a:extLst>
          </p:cNvPr>
          <p:cNvCxnSpPr/>
          <p:nvPr/>
        </p:nvCxnSpPr>
        <p:spPr>
          <a:xfrm>
            <a:off x="2564077" y="2759978"/>
            <a:ext cx="3531923" cy="240892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394A736-ED44-4B57-BFD1-6AEF511C4557}"/>
              </a:ext>
            </a:extLst>
          </p:cNvPr>
          <p:cNvCxnSpPr/>
          <p:nvPr/>
        </p:nvCxnSpPr>
        <p:spPr>
          <a:xfrm>
            <a:off x="1474984" y="3113379"/>
            <a:ext cx="4709204" cy="271697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381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2404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1151142" y="999460"/>
            <a:ext cx="9034258" cy="2114341"/>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You have now hired the student.  Human Resources will contact the applicant to complete On-boarding if required.  Please know this is the first step in hiring a student worker.  The student must complete On-Boarding if a new hire (</a:t>
            </a:r>
            <a:r>
              <a:rPr lang="en-US" sz="1800" b="1" i="1" dirty="0">
                <a:latin typeface="Adrianna Demibold"/>
                <a:ea typeface="Lato" panose="020F0502020204030203" pitchFamily="34" charset="0"/>
                <a:cs typeface="Arial" panose="020B0604020202020204" pitchFamily="34" charset="0"/>
              </a:rPr>
              <a:t>On-boarding is not required for re-hires.)  </a:t>
            </a:r>
            <a:r>
              <a:rPr lang="en-US" sz="1800" b="1" dirty="0">
                <a:latin typeface="Adrianna Demibold"/>
                <a:ea typeface="Lato" panose="020F0502020204030203" pitchFamily="34" charset="0"/>
                <a:cs typeface="Arial" panose="020B0604020202020204" pitchFamily="34" charset="0"/>
              </a:rPr>
              <a:t>A confirmation email from Student Financial Services will be sent to the student and supervisor once the student is officially hired by the University.  Only after this confirmation email is received the student is then permitted to begin work.  </a:t>
            </a: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4" name="Picture 3">
            <a:extLst>
              <a:ext uri="{FF2B5EF4-FFF2-40B4-BE49-F238E27FC236}">
                <a16:creationId xmlns:a16="http://schemas.microsoft.com/office/drawing/2014/main" id="{0CA4F56C-865C-46FD-B393-3D3563E76DF7}"/>
              </a:ext>
            </a:extLst>
          </p:cNvPr>
          <p:cNvPicPr>
            <a:picLocks noChangeAspect="1"/>
          </p:cNvPicPr>
          <p:nvPr/>
        </p:nvPicPr>
        <p:blipFill>
          <a:blip r:embed="rId5"/>
          <a:stretch>
            <a:fillRect/>
          </a:stretch>
        </p:blipFill>
        <p:spPr>
          <a:xfrm>
            <a:off x="292100" y="3429000"/>
            <a:ext cx="11163300" cy="3036214"/>
          </a:xfrm>
          <a:prstGeom prst="rect">
            <a:avLst/>
          </a:prstGeom>
        </p:spPr>
      </p:pic>
    </p:spTree>
    <p:extLst>
      <p:ext uri="{BB962C8B-B14F-4D97-AF65-F5344CB8AC3E}">
        <p14:creationId xmlns:p14="http://schemas.microsoft.com/office/powerpoint/2010/main" val="869109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535BD3-A59A-C140-A4BD-DD073B3CDB1E}"/>
              </a:ext>
            </a:extLst>
          </p:cNvPr>
          <p:cNvPicPr>
            <a:picLocks noChangeAspect="1"/>
          </p:cNvPicPr>
          <p:nvPr/>
        </p:nvPicPr>
        <p:blipFill rotWithShape="1">
          <a:blip r:embed="rId3"/>
          <a:srcRect t="35773" b="2496"/>
          <a:stretch/>
        </p:blipFill>
        <p:spPr>
          <a:xfrm>
            <a:off x="0" y="4707653"/>
            <a:ext cx="12192000" cy="2150347"/>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2" name="Picture 21">
            <a:extLst>
              <a:ext uri="{FF2B5EF4-FFF2-40B4-BE49-F238E27FC236}">
                <a16:creationId xmlns:a16="http://schemas.microsoft.com/office/drawing/2014/main" id="{97C45A7F-179B-3646-9AF5-CEE895103062}"/>
              </a:ext>
            </a:extLst>
          </p:cNvPr>
          <p:cNvPicPr>
            <a:picLocks noChangeAspect="1"/>
          </p:cNvPicPr>
          <p:nvPr/>
        </p:nvPicPr>
        <p:blipFill>
          <a:blip r:embed="rId4"/>
          <a:stretch>
            <a:fillRect/>
          </a:stretch>
        </p:blipFill>
        <p:spPr>
          <a:xfrm>
            <a:off x="287079" y="235230"/>
            <a:ext cx="4784651" cy="929548"/>
          </a:xfrm>
          <a:prstGeom prst="rect">
            <a:avLst/>
          </a:prstGeom>
        </p:spPr>
      </p:pic>
      <p:sp>
        <p:nvSpPr>
          <p:cNvPr id="5" name="Rectangle 4">
            <a:extLst>
              <a:ext uri="{FF2B5EF4-FFF2-40B4-BE49-F238E27FC236}">
                <a16:creationId xmlns:a16="http://schemas.microsoft.com/office/drawing/2014/main" id="{6948B828-4D8B-4446-8E60-E51142C692F7}"/>
              </a:ext>
            </a:extLst>
          </p:cNvPr>
          <p:cNvSpPr/>
          <p:nvPr/>
        </p:nvSpPr>
        <p:spPr>
          <a:xfrm>
            <a:off x="1752600" y="1384300"/>
            <a:ext cx="8496300" cy="954107"/>
          </a:xfrm>
          <a:prstGeom prst="rect">
            <a:avLst/>
          </a:prstGeom>
        </p:spPr>
        <p:txBody>
          <a:bodyPr wrap="square">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	How to Approve a Student Timesheet in NextGen</a:t>
            </a:r>
          </a:p>
          <a:p>
            <a:r>
              <a:rPr lang="en-US" sz="2800" b="1" dirty="0">
                <a:latin typeface="Calibri" panose="020F0502020204030204" pitchFamily="34" charset="0"/>
                <a:cs typeface="Times New Roman" panose="02020603050405020304" pitchFamily="18" charset="0"/>
              </a:rPr>
              <a:t>	(for FWS and Campus Employment Jobs only)</a:t>
            </a:r>
            <a:endParaRPr lang="en-US" sz="2800" dirty="0"/>
          </a:p>
        </p:txBody>
      </p:sp>
    </p:spTree>
    <p:extLst>
      <p:ext uri="{BB962C8B-B14F-4D97-AF65-F5344CB8AC3E}">
        <p14:creationId xmlns:p14="http://schemas.microsoft.com/office/powerpoint/2010/main" val="3841223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948466" y="1312891"/>
            <a:ext cx="9236934" cy="12319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Click on </a:t>
            </a:r>
            <a:r>
              <a:rPr lang="en-US" sz="1800" b="1" dirty="0" err="1">
                <a:latin typeface="Adrianna Demibold"/>
                <a:ea typeface="Lato" panose="020F0502020204030203" pitchFamily="34" charset="0"/>
                <a:cs typeface="Arial" panose="020B0604020202020204" pitchFamily="34" charset="0"/>
              </a:rPr>
              <a:t>TimesheetX</a:t>
            </a:r>
            <a:r>
              <a:rPr lang="en-US" sz="1800" b="1" dirty="0">
                <a:latin typeface="Adrianna Demibold"/>
                <a:ea typeface="Lato" panose="020F0502020204030203" pitchFamily="34" charset="0"/>
                <a:cs typeface="Arial" panose="020B0604020202020204" pitchFamily="34" charset="0"/>
              </a:rPr>
              <a:t> Employer Home (To Do Items</a:t>
            </a:r>
            <a:r>
              <a:rPr lang="en-US" sz="1800" b="1" dirty="0">
                <a:solidFill>
                  <a:srgbClr val="53575A"/>
                </a:solidFill>
                <a:latin typeface="Adrianna Demibold"/>
                <a:ea typeface="Lato" panose="020F0502020204030203" pitchFamily="34" charset="0"/>
                <a:cs typeface="Arial" panose="020B0604020202020204" pitchFamily="34" charset="0"/>
              </a:rPr>
              <a:t>)</a:t>
            </a: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3074" name="Picture 3" descr="image002">
            <a:extLst>
              <a:ext uri="{FF2B5EF4-FFF2-40B4-BE49-F238E27FC236}">
                <a16:creationId xmlns:a16="http://schemas.microsoft.com/office/drawing/2014/main" id="{6481378A-407A-4A58-B3CC-C768E55B4E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466" y="2544791"/>
            <a:ext cx="10125934" cy="402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21724E08-A4D2-4B54-B074-A9C9AA1B4C4E}"/>
              </a:ext>
            </a:extLst>
          </p:cNvPr>
          <p:cNvCxnSpPr>
            <a:cxnSpLocks/>
          </p:cNvCxnSpPr>
          <p:nvPr/>
        </p:nvCxnSpPr>
        <p:spPr>
          <a:xfrm>
            <a:off x="2898396" y="1691247"/>
            <a:ext cx="859872" cy="1499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140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1074563" y="1155700"/>
            <a:ext cx="9236934" cy="12319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Here you will scroll down to find your student workers, which are in date order from oldest to newest.</a:t>
            </a: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Once you find your student, for the current timesheet, click on the student’s name.</a:t>
            </a: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4098" name="Picture 4" descr="image003">
            <a:extLst>
              <a:ext uri="{FF2B5EF4-FFF2-40B4-BE49-F238E27FC236}">
                <a16:creationId xmlns:a16="http://schemas.microsoft.com/office/drawing/2014/main" id="{3C7E3B06-1D1A-4C12-804A-6BC582A35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00" y="2752782"/>
            <a:ext cx="10541000" cy="319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8E767957-55EA-4360-9789-2FCA033D672B}"/>
              </a:ext>
            </a:extLst>
          </p:cNvPr>
          <p:cNvCxnSpPr>
            <a:cxnSpLocks/>
          </p:cNvCxnSpPr>
          <p:nvPr/>
        </p:nvCxnSpPr>
        <p:spPr>
          <a:xfrm flipH="1">
            <a:off x="2326512" y="1616617"/>
            <a:ext cx="3436725" cy="4072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935E9D51-D19E-4B2E-8B21-7080BAF590C9}"/>
              </a:ext>
            </a:extLst>
          </p:cNvPr>
          <p:cNvSpPr/>
          <p:nvPr/>
        </p:nvSpPr>
        <p:spPr>
          <a:xfrm>
            <a:off x="1511300" y="5689600"/>
            <a:ext cx="763408" cy="457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7667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948466" y="1312891"/>
            <a:ext cx="9236934" cy="12319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Here you will see their time entries for review.  You have the option to edit or delete the entries listed, and you can add a new entry here as well.  </a:t>
            </a: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Click Approve to approve the student’s timesheet</a:t>
            </a: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11" name="Picture 10">
            <a:extLst>
              <a:ext uri="{FF2B5EF4-FFF2-40B4-BE49-F238E27FC236}">
                <a16:creationId xmlns:a16="http://schemas.microsoft.com/office/drawing/2014/main" id="{880F5F1B-088D-4196-B353-ED1D39A5323D}"/>
              </a:ext>
            </a:extLst>
          </p:cNvPr>
          <p:cNvPicPr/>
          <p:nvPr/>
        </p:nvPicPr>
        <p:blipFill>
          <a:blip r:embed="rId5"/>
          <a:stretch>
            <a:fillRect/>
          </a:stretch>
        </p:blipFill>
        <p:spPr>
          <a:xfrm>
            <a:off x="774700" y="2752781"/>
            <a:ext cx="10464800" cy="3013019"/>
          </a:xfrm>
          <a:prstGeom prst="rect">
            <a:avLst/>
          </a:prstGeom>
        </p:spPr>
      </p:pic>
      <p:sp>
        <p:nvSpPr>
          <p:cNvPr id="3" name="Rectangle: Rounded Corners 2">
            <a:extLst>
              <a:ext uri="{FF2B5EF4-FFF2-40B4-BE49-F238E27FC236}">
                <a16:creationId xmlns:a16="http://schemas.microsoft.com/office/drawing/2014/main" id="{973243BC-19B5-45A8-B3B9-9CA8AA804CAE}"/>
              </a:ext>
            </a:extLst>
          </p:cNvPr>
          <p:cNvSpPr/>
          <p:nvPr/>
        </p:nvSpPr>
        <p:spPr>
          <a:xfrm>
            <a:off x="1727201" y="3251200"/>
            <a:ext cx="836876" cy="17127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00DD882A-9E9C-4209-9C1D-05BB73370F37}"/>
              </a:ext>
            </a:extLst>
          </p:cNvPr>
          <p:cNvCxnSpPr>
            <a:cxnSpLocks/>
          </p:cNvCxnSpPr>
          <p:nvPr/>
        </p:nvCxnSpPr>
        <p:spPr>
          <a:xfrm flipH="1">
            <a:off x="6439442" y="1653991"/>
            <a:ext cx="1686002" cy="27905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609107F-5E29-4627-934C-C1ED7CFEA0C4}"/>
              </a:ext>
            </a:extLst>
          </p:cNvPr>
          <p:cNvCxnSpPr>
            <a:cxnSpLocks/>
          </p:cNvCxnSpPr>
          <p:nvPr/>
        </p:nvCxnSpPr>
        <p:spPr>
          <a:xfrm flipH="1">
            <a:off x="7074443" y="1718444"/>
            <a:ext cx="1987670" cy="26297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6AED23C-CDFA-4D82-8B37-39C595DA75F4}"/>
              </a:ext>
            </a:extLst>
          </p:cNvPr>
          <p:cNvCxnSpPr/>
          <p:nvPr/>
        </p:nvCxnSpPr>
        <p:spPr>
          <a:xfrm flipH="1">
            <a:off x="1945869" y="2036145"/>
            <a:ext cx="3465030" cy="276841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C8B912D-E993-4C6C-8E6E-7E0844F5DC27}"/>
              </a:ext>
            </a:extLst>
          </p:cNvPr>
          <p:cNvCxnSpPr/>
          <p:nvPr/>
        </p:nvCxnSpPr>
        <p:spPr>
          <a:xfrm flipH="1">
            <a:off x="3003259" y="2386041"/>
            <a:ext cx="675125" cy="26706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2977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948466" y="1312891"/>
            <a:ext cx="9236934" cy="12319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You have approved the student timesheet.  To approve additional student timesheets, click Go To My To Do List.</a:t>
            </a: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3" name="Picture 2">
            <a:extLst>
              <a:ext uri="{FF2B5EF4-FFF2-40B4-BE49-F238E27FC236}">
                <a16:creationId xmlns:a16="http://schemas.microsoft.com/office/drawing/2014/main" id="{E5D3907A-DC00-4BAD-BEE6-D2ACBA3B0220}"/>
              </a:ext>
            </a:extLst>
          </p:cNvPr>
          <p:cNvPicPr>
            <a:picLocks noChangeAspect="1"/>
          </p:cNvPicPr>
          <p:nvPr/>
        </p:nvPicPr>
        <p:blipFill>
          <a:blip r:embed="rId5"/>
          <a:stretch>
            <a:fillRect/>
          </a:stretch>
        </p:blipFill>
        <p:spPr>
          <a:xfrm>
            <a:off x="0" y="2873885"/>
            <a:ext cx="12192000" cy="2376018"/>
          </a:xfrm>
          <a:prstGeom prst="rect">
            <a:avLst/>
          </a:prstGeom>
        </p:spPr>
      </p:pic>
      <p:cxnSp>
        <p:nvCxnSpPr>
          <p:cNvPr id="9" name="Straight Arrow Connector 8">
            <a:extLst>
              <a:ext uri="{FF2B5EF4-FFF2-40B4-BE49-F238E27FC236}">
                <a16:creationId xmlns:a16="http://schemas.microsoft.com/office/drawing/2014/main" id="{E1A471E9-70C2-4E69-8247-F31C190BE066}"/>
              </a:ext>
            </a:extLst>
          </p:cNvPr>
          <p:cNvCxnSpPr/>
          <p:nvPr/>
        </p:nvCxnSpPr>
        <p:spPr>
          <a:xfrm>
            <a:off x="1520456" y="2147777"/>
            <a:ext cx="0" cy="20839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114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535BD3-A59A-C140-A4BD-DD073B3CDB1E}"/>
              </a:ext>
            </a:extLst>
          </p:cNvPr>
          <p:cNvPicPr>
            <a:picLocks noChangeAspect="1"/>
          </p:cNvPicPr>
          <p:nvPr/>
        </p:nvPicPr>
        <p:blipFill rotWithShape="1">
          <a:blip r:embed="rId3"/>
          <a:srcRect t="35773" b="2496"/>
          <a:stretch/>
        </p:blipFill>
        <p:spPr>
          <a:xfrm>
            <a:off x="0" y="4707653"/>
            <a:ext cx="12192000" cy="2150347"/>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2" name="Picture 21">
            <a:extLst>
              <a:ext uri="{FF2B5EF4-FFF2-40B4-BE49-F238E27FC236}">
                <a16:creationId xmlns:a16="http://schemas.microsoft.com/office/drawing/2014/main" id="{97C45A7F-179B-3646-9AF5-CEE895103062}"/>
              </a:ext>
            </a:extLst>
          </p:cNvPr>
          <p:cNvPicPr>
            <a:picLocks noChangeAspect="1"/>
          </p:cNvPicPr>
          <p:nvPr/>
        </p:nvPicPr>
        <p:blipFill>
          <a:blip r:embed="rId4"/>
          <a:stretch>
            <a:fillRect/>
          </a:stretch>
        </p:blipFill>
        <p:spPr>
          <a:xfrm>
            <a:off x="202019" y="235228"/>
            <a:ext cx="5145194" cy="870558"/>
          </a:xfrm>
          <a:prstGeom prst="rect">
            <a:avLst/>
          </a:prstGeom>
        </p:spPr>
      </p:pic>
      <p:sp>
        <p:nvSpPr>
          <p:cNvPr id="5" name="Rectangle 4">
            <a:extLst>
              <a:ext uri="{FF2B5EF4-FFF2-40B4-BE49-F238E27FC236}">
                <a16:creationId xmlns:a16="http://schemas.microsoft.com/office/drawing/2014/main" id="{6948B828-4D8B-4446-8E60-E51142C692F7}"/>
              </a:ext>
            </a:extLst>
          </p:cNvPr>
          <p:cNvSpPr/>
          <p:nvPr/>
        </p:nvSpPr>
        <p:spPr>
          <a:xfrm>
            <a:off x="1752600" y="1384300"/>
            <a:ext cx="8496300" cy="523220"/>
          </a:xfrm>
          <a:prstGeom prst="rect">
            <a:avLst/>
          </a:prstGeom>
        </p:spPr>
        <p:txBody>
          <a:bodyPr wrap="square">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	How to Start a Student Timesheet in NextGen</a:t>
            </a:r>
            <a:endParaRPr lang="en-US" sz="2800" dirty="0"/>
          </a:p>
        </p:txBody>
      </p:sp>
    </p:spTree>
    <p:extLst>
      <p:ext uri="{BB962C8B-B14F-4D97-AF65-F5344CB8AC3E}">
        <p14:creationId xmlns:p14="http://schemas.microsoft.com/office/powerpoint/2010/main" val="606475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302514" y="1278600"/>
            <a:ext cx="9236934" cy="12319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Click on </a:t>
            </a:r>
            <a:r>
              <a:rPr lang="en-US" sz="1800" b="1" dirty="0" err="1">
                <a:latin typeface="Adrianna Demibold"/>
                <a:ea typeface="Lato" panose="020F0502020204030203" pitchFamily="34" charset="0"/>
                <a:cs typeface="Arial" panose="020B0604020202020204" pitchFamily="34" charset="0"/>
              </a:rPr>
              <a:t>TimesheetX</a:t>
            </a:r>
            <a:r>
              <a:rPr lang="en-US" sz="1800" b="1" dirty="0">
                <a:latin typeface="Adrianna Demibold"/>
                <a:ea typeface="Lato" panose="020F0502020204030203" pitchFamily="34" charset="0"/>
                <a:cs typeface="Arial" panose="020B0604020202020204" pitchFamily="34" charset="0"/>
              </a:rPr>
              <a:t> Employer Home (To Do Items)</a:t>
            </a: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3074" name="Picture 3" descr="image002">
            <a:extLst>
              <a:ext uri="{FF2B5EF4-FFF2-40B4-BE49-F238E27FC236}">
                <a16:creationId xmlns:a16="http://schemas.microsoft.com/office/drawing/2014/main" id="{6481378A-407A-4A58-B3CC-C768E55B4E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466" y="2544791"/>
            <a:ext cx="10125934" cy="402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73B2B903-E121-45E9-A984-F446B270772E}"/>
              </a:ext>
            </a:extLst>
          </p:cNvPr>
          <p:cNvCxnSpPr/>
          <p:nvPr/>
        </p:nvCxnSpPr>
        <p:spPr>
          <a:xfrm>
            <a:off x="2608850" y="1579599"/>
            <a:ext cx="931304" cy="160810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366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948466" y="1312891"/>
            <a:ext cx="9236934" cy="12319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This student never started her timesheet.  Click on the student’s name. </a:t>
            </a: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Be sure you are selecting the current timesheet; past timesheets cannot be accessed and will not produce a student paycheck.</a:t>
            </a:r>
          </a:p>
          <a:p>
            <a:pPr marL="285750" lvl="0" indent="-285750">
              <a:lnSpc>
                <a:spcPct val="150000"/>
              </a:lnSpc>
              <a:spcBef>
                <a:spcPts val="0"/>
              </a:spcBef>
              <a:buClr>
                <a:srgbClr val="F5A81C"/>
              </a:buClr>
              <a:buFont typeface="Arial" panose="020B0604020202020204" pitchFamily="34" charset="0"/>
              <a:buChar char="•"/>
            </a:pPr>
            <a:endParaRPr lang="en-US" sz="1800" b="1" dirty="0">
              <a:solidFill>
                <a:srgbClr val="53575A"/>
              </a:solidFill>
              <a:latin typeface="Adrianna Demibold"/>
              <a:ea typeface="Lato" panose="020F0502020204030203" pitchFamily="34" charset="0"/>
              <a:cs typeface="Arial" panose="020B0604020202020204"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13" name="Picture 12">
            <a:extLst>
              <a:ext uri="{FF2B5EF4-FFF2-40B4-BE49-F238E27FC236}">
                <a16:creationId xmlns:a16="http://schemas.microsoft.com/office/drawing/2014/main" id="{DCF3ACF8-D5B1-4FC2-AC9C-23DA2AFB3F81}"/>
              </a:ext>
            </a:extLst>
          </p:cNvPr>
          <p:cNvPicPr/>
          <p:nvPr/>
        </p:nvPicPr>
        <p:blipFill>
          <a:blip r:embed="rId5"/>
          <a:stretch>
            <a:fillRect/>
          </a:stretch>
        </p:blipFill>
        <p:spPr>
          <a:xfrm>
            <a:off x="571500" y="2752782"/>
            <a:ext cx="10617200" cy="3913801"/>
          </a:xfrm>
          <a:prstGeom prst="rect">
            <a:avLst/>
          </a:prstGeom>
        </p:spPr>
      </p:pic>
      <p:cxnSp>
        <p:nvCxnSpPr>
          <p:cNvPr id="4" name="Straight Arrow Connector 3">
            <a:extLst>
              <a:ext uri="{FF2B5EF4-FFF2-40B4-BE49-F238E27FC236}">
                <a16:creationId xmlns:a16="http://schemas.microsoft.com/office/drawing/2014/main" id="{EB869EFC-A3BB-493E-B5CA-4E8ABB959366}"/>
              </a:ext>
            </a:extLst>
          </p:cNvPr>
          <p:cNvCxnSpPr>
            <a:cxnSpLocks/>
          </p:cNvCxnSpPr>
          <p:nvPr/>
        </p:nvCxnSpPr>
        <p:spPr>
          <a:xfrm flipH="1">
            <a:off x="2173108" y="1660092"/>
            <a:ext cx="5206220" cy="4241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66AFC6C2-6CC6-4FB6-A95B-888D8F50614A}"/>
              </a:ext>
            </a:extLst>
          </p:cNvPr>
          <p:cNvSpPr/>
          <p:nvPr/>
        </p:nvSpPr>
        <p:spPr>
          <a:xfrm>
            <a:off x="1552353" y="5901514"/>
            <a:ext cx="606647" cy="4681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3C999F7-4C76-46B8-804E-E3C6BEEA7480}"/>
              </a:ext>
            </a:extLst>
          </p:cNvPr>
          <p:cNvSpPr/>
          <p:nvPr/>
        </p:nvSpPr>
        <p:spPr>
          <a:xfrm>
            <a:off x="1552353" y="6395266"/>
            <a:ext cx="620755" cy="457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3042489C-BBD5-45B2-9DAB-0761F1EE7555}"/>
              </a:ext>
            </a:extLst>
          </p:cNvPr>
          <p:cNvSpPr/>
          <p:nvPr/>
        </p:nvSpPr>
        <p:spPr>
          <a:xfrm>
            <a:off x="571500" y="3115340"/>
            <a:ext cx="10617200" cy="13393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11734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a:blip r:embed="rId3"/>
          <a:stretch>
            <a:fillRect/>
          </a:stretch>
        </p:blipFill>
        <p:spPr>
          <a:xfrm>
            <a:off x="467783" y="235229"/>
            <a:ext cx="4195595" cy="739989"/>
          </a:xfrm>
          <a:prstGeom prst="rect">
            <a:avLst/>
          </a:prstGeom>
        </p:spPr>
      </p:pic>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6" name="Picture 5">
            <a:extLst>
              <a:ext uri="{FF2B5EF4-FFF2-40B4-BE49-F238E27FC236}">
                <a16:creationId xmlns:a16="http://schemas.microsoft.com/office/drawing/2014/main" id="{779EE606-7470-1549-9C03-296635AA72C2}"/>
              </a:ext>
            </a:extLst>
          </p:cNvPr>
          <p:cNvPicPr>
            <a:picLocks noChangeAspect="1"/>
          </p:cNvPicPr>
          <p:nvPr/>
        </p:nvPicPr>
        <p:blipFill rotWithShape="1">
          <a:blip r:embed="rId4">
            <a:alphaModFix amt="30000"/>
          </a:blip>
          <a:srcRect l="4201" t="4025" r="3954" b="4257"/>
          <a:stretch/>
        </p:blipFill>
        <p:spPr>
          <a:xfrm>
            <a:off x="9107055" y="0"/>
            <a:ext cx="3084944" cy="6858000"/>
          </a:xfrm>
          <a:prstGeom prst="rect">
            <a:avLst/>
          </a:prstGeom>
        </p:spPr>
      </p:pic>
      <p:sp>
        <p:nvSpPr>
          <p:cNvPr id="21" name="Title 1">
            <a:extLst>
              <a:ext uri="{FF2B5EF4-FFF2-40B4-BE49-F238E27FC236}">
                <a16:creationId xmlns:a16="http://schemas.microsoft.com/office/drawing/2014/main" id="{F11F30B6-1D11-3B4C-BEEF-D74A0E0E54C2}"/>
              </a:ext>
            </a:extLst>
          </p:cNvPr>
          <p:cNvSpPr txBox="1">
            <a:spLocks/>
          </p:cNvSpPr>
          <p:nvPr/>
        </p:nvSpPr>
        <p:spPr>
          <a:xfrm>
            <a:off x="467784" y="975219"/>
            <a:ext cx="10733250" cy="4907561"/>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buClr>
                <a:srgbClr val="F5A81C"/>
              </a:buClr>
            </a:pPr>
            <a:r>
              <a:rPr lang="en-US" sz="2000" dirty="0">
                <a:latin typeface="Adrianna Light"/>
                <a:ea typeface="Lato"/>
                <a:cs typeface="Arial"/>
              </a:rPr>
              <a:t>What does onboarding include?</a:t>
            </a:r>
            <a:endParaRPr lang="en-US" dirty="0">
              <a:latin typeface="Adrianna Light"/>
              <a:ea typeface="Lato"/>
              <a:cs typeface="Arial"/>
            </a:endParaRPr>
          </a:p>
          <a:p>
            <a:pPr marL="342900" indent="-342900" algn="l">
              <a:lnSpc>
                <a:spcPct val="150000"/>
              </a:lnSpc>
              <a:buClr>
                <a:srgbClr val="F5A81C"/>
              </a:buClr>
              <a:buFont typeface="Arial"/>
              <a:buChar char="•"/>
            </a:pPr>
            <a:r>
              <a:rPr lang="en-US" sz="2000" dirty="0">
                <a:latin typeface="Adrianna Light"/>
                <a:ea typeface="Lato"/>
                <a:cs typeface="Arial"/>
              </a:rPr>
              <a:t>Taxes</a:t>
            </a:r>
          </a:p>
          <a:p>
            <a:pPr marL="342900" indent="-342900" algn="l">
              <a:lnSpc>
                <a:spcPct val="150000"/>
              </a:lnSpc>
              <a:buClr>
                <a:srgbClr val="F5A81C"/>
              </a:buClr>
              <a:buFont typeface="Arial"/>
              <a:buChar char="•"/>
            </a:pPr>
            <a:r>
              <a:rPr lang="en-US" sz="2000" dirty="0">
                <a:latin typeface="Adrianna Light"/>
                <a:ea typeface="Lato"/>
                <a:cs typeface="Arial"/>
              </a:rPr>
              <a:t>Direct Deposit</a:t>
            </a:r>
          </a:p>
          <a:p>
            <a:pPr marL="342900" indent="-342900" algn="l">
              <a:lnSpc>
                <a:spcPct val="150000"/>
              </a:lnSpc>
              <a:buClr>
                <a:srgbClr val="F5A81C"/>
              </a:buClr>
              <a:buFont typeface="Arial"/>
              <a:buChar char="•"/>
            </a:pPr>
            <a:r>
              <a:rPr lang="en-US" sz="2000" dirty="0">
                <a:latin typeface="Adrianna Light"/>
                <a:ea typeface="Lato"/>
                <a:cs typeface="Arial"/>
              </a:rPr>
              <a:t>Personal Information</a:t>
            </a:r>
          </a:p>
          <a:p>
            <a:pPr marL="457200" indent="-457200" algn="l">
              <a:lnSpc>
                <a:spcPct val="150000"/>
              </a:lnSpc>
              <a:buClr>
                <a:srgbClr val="F5A81C"/>
              </a:buClr>
              <a:buFont typeface="+mj-lt"/>
              <a:buAutoNum type="arabicPeriod"/>
            </a:pPr>
            <a:endParaRPr lang="en-US" sz="2000" dirty="0">
              <a:latin typeface="Adrianna Light" panose="02000505040000020004" pitchFamily="2" charset="0"/>
              <a:ea typeface="Lato" panose="020F0502020204030203" pitchFamily="34" charset="0"/>
              <a:cs typeface="Arial" panose="020B0604020202020204" pitchFamily="34" charset="0"/>
            </a:endParaRPr>
          </a:p>
          <a:p>
            <a:pPr algn="l">
              <a:lnSpc>
                <a:spcPct val="150000"/>
              </a:lnSpc>
              <a:buClr>
                <a:srgbClr val="F5A81C"/>
              </a:buClr>
            </a:pPr>
            <a:r>
              <a:rPr lang="en-US" sz="2000" dirty="0">
                <a:latin typeface="Adrianna Light"/>
                <a:ea typeface="Lato"/>
                <a:cs typeface="Arial"/>
              </a:rPr>
              <a:t>When all sections are complete Paycom will give a notification saying, </a:t>
            </a:r>
            <a:endParaRPr lang="en-US" sz="1800" dirty="0">
              <a:latin typeface="Adrianna Light"/>
              <a:ea typeface="Lato"/>
              <a:cs typeface="Arial"/>
            </a:endParaRPr>
          </a:p>
          <a:p>
            <a:pPr algn="l">
              <a:lnSpc>
                <a:spcPct val="150000"/>
              </a:lnSpc>
            </a:pPr>
            <a:r>
              <a:rPr lang="en-US" sz="2000" dirty="0">
                <a:latin typeface="Adrianna Light"/>
                <a:ea typeface="Lato"/>
                <a:cs typeface="Arial"/>
              </a:rPr>
              <a:t>“ Congratulations, you have completed your onboarding!” </a:t>
            </a:r>
            <a:endParaRPr lang="en-US" sz="1800" dirty="0">
              <a:solidFill>
                <a:srgbClr val="FF0000"/>
              </a:solidFill>
              <a:latin typeface="Adrianna Light" panose="02000505040000020004" pitchFamily="2" charset="0"/>
              <a:ea typeface="Lato" panose="020F0502020204030203" pitchFamily="34" charset="0"/>
              <a:cs typeface="Arial" panose="020B0604020202020204" pitchFamily="34" charset="0"/>
            </a:endParaRPr>
          </a:p>
          <a:p>
            <a:pPr algn="l">
              <a:lnSpc>
                <a:spcPct val="150000"/>
              </a:lnSpc>
            </a:pPr>
            <a:endParaRPr lang="en-US" sz="2000" dirty="0">
              <a:latin typeface="Adrianna Light" panose="02000505040000020004" pitchFamily="2" charset="0"/>
              <a:ea typeface="Lato" panose="020F0502020204030203" pitchFamily="34" charset="0"/>
              <a:cs typeface="Arial" panose="020B0604020202020204" pitchFamily="34" charset="0"/>
            </a:endParaRPr>
          </a:p>
          <a:p>
            <a:pPr algn="l">
              <a:lnSpc>
                <a:spcPct val="150000"/>
              </a:lnSpc>
            </a:pPr>
            <a:endParaRPr lang="en-US" sz="2000" dirty="0">
              <a:latin typeface="Adrianna Light"/>
              <a:ea typeface="Lato"/>
              <a:cs typeface="Arial"/>
            </a:endParaRPr>
          </a:p>
          <a:p>
            <a:pPr marL="457200" indent="-457200" algn="l">
              <a:lnSpc>
                <a:spcPct val="150000"/>
              </a:lnSpc>
              <a:buClr>
                <a:srgbClr val="F5A81C"/>
              </a:buClr>
              <a:buFont typeface="Arial" panose="020B0604020202020204" pitchFamily="34" charset="0"/>
              <a:buChar char="•"/>
            </a:pPr>
            <a:endParaRPr lang="en-US" sz="2000" dirty="0">
              <a:latin typeface="Adrianna Light" panose="02000505040000020004" pitchFamily="2" charset="0"/>
              <a:ea typeface="Lato" panose="020F0502020204030203" pitchFamily="34" charset="0"/>
              <a:cs typeface="Arial" panose="020B0604020202020204" pitchFamily="34" charset="0"/>
            </a:endParaRPr>
          </a:p>
          <a:p>
            <a:pPr algn="l">
              <a:lnSpc>
                <a:spcPct val="150000"/>
              </a:lnSpc>
              <a:buClr>
                <a:srgbClr val="F5A81C"/>
              </a:buClr>
            </a:pPr>
            <a:endParaRPr lang="en-US" sz="2000" dirty="0">
              <a:latin typeface="Adrianna Light" panose="02000505040000020004" pitchFamily="2" charset="0"/>
              <a:ea typeface="Lato" panose="020F0502020204030203" pitchFamily="34" charset="0"/>
              <a:cs typeface="Arial" panose="020B0604020202020204" pitchFamily="34" charset="0"/>
            </a:endParaRPr>
          </a:p>
        </p:txBody>
      </p:sp>
      <p:sp>
        <p:nvSpPr>
          <p:cNvPr id="8" name="Title 1">
            <a:extLst>
              <a:ext uri="{FF2B5EF4-FFF2-40B4-BE49-F238E27FC236}">
                <a16:creationId xmlns:a16="http://schemas.microsoft.com/office/drawing/2014/main" id="{237F4993-E5F5-BB44-90C8-BC78CE4471E4}"/>
              </a:ext>
            </a:extLst>
          </p:cNvPr>
          <p:cNvSpPr txBox="1">
            <a:spLocks/>
          </p:cNvSpPr>
          <p:nvPr/>
        </p:nvSpPr>
        <p:spPr>
          <a:xfrm>
            <a:off x="1251897" y="235230"/>
            <a:ext cx="6067039" cy="601502"/>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3200" b="1" dirty="0">
                <a:latin typeface="Adrianna Demibold" panose="02000505040000020004" pitchFamily="2" charset="0"/>
              </a:rPr>
              <a:t>   Student Onboarding</a:t>
            </a:r>
          </a:p>
        </p:txBody>
      </p:sp>
    </p:spTree>
    <p:extLst>
      <p:ext uri="{BB962C8B-B14F-4D97-AF65-F5344CB8AC3E}">
        <p14:creationId xmlns:p14="http://schemas.microsoft.com/office/powerpoint/2010/main" val="41712868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25798" y="1958444"/>
            <a:ext cx="4040760" cy="2067456"/>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Once in student record, go to Time Sheets.</a:t>
            </a:r>
          </a:p>
          <a:p>
            <a:pPr marL="285750" lvl="0" indent="-285750">
              <a:lnSpc>
                <a:spcPct val="150000"/>
              </a:lnSpc>
              <a:spcBef>
                <a:spcPts val="0"/>
              </a:spcBef>
              <a:buClr>
                <a:srgbClr val="F5A81C"/>
              </a:buClr>
              <a:buFont typeface="Arial" panose="020B0604020202020204" pitchFamily="34" charset="0"/>
              <a:buChar char="•"/>
            </a:pPr>
            <a:endParaRPr lang="en-US" sz="1800" b="1" dirty="0">
              <a:latin typeface="Adrianna Demibold"/>
              <a:ea typeface="Lato" panose="020F0502020204030203" pitchFamily="34" charset="0"/>
              <a:cs typeface="Arial" panose="020B0604020202020204" pitchFamily="34" charset="0"/>
            </a:endParaRPr>
          </a:p>
          <a:p>
            <a:pPr marL="285750" lvl="0" indent="-285750">
              <a:lnSpc>
                <a:spcPct val="150000"/>
              </a:lnSpc>
              <a:spcBef>
                <a:spcPts val="0"/>
              </a:spcBef>
              <a:buClr>
                <a:srgbClr val="F5A81C"/>
              </a:buClr>
              <a:buFont typeface="Arial" panose="020B0604020202020204" pitchFamily="34" charset="0"/>
              <a:buChar char="•"/>
            </a:pPr>
            <a:endParaRPr lang="en-US" sz="1800" b="1" dirty="0">
              <a:latin typeface="Adrianna Demibold"/>
              <a:ea typeface="Lato" panose="020F0502020204030203" pitchFamily="34" charset="0"/>
              <a:cs typeface="Arial" panose="020B0604020202020204" pitchFamily="34" charset="0"/>
            </a:endParaRPr>
          </a:p>
          <a:p>
            <a:pPr lvl="0">
              <a:lnSpc>
                <a:spcPct val="150000"/>
              </a:lnSpc>
              <a:spcBef>
                <a:spcPts val="0"/>
              </a:spcBef>
              <a:buClr>
                <a:srgbClr val="F5A81C"/>
              </a:buClr>
            </a:pPr>
            <a:endParaRPr lang="en-US" sz="1800" b="1" dirty="0">
              <a:latin typeface="Adrianna Demibold"/>
              <a:ea typeface="Lato" panose="020F0502020204030203" pitchFamily="34" charset="0"/>
              <a:cs typeface="Arial" panose="020B0604020202020204" pitchFamily="34" charset="0"/>
            </a:endParaRP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Click Start Time Sheet</a:t>
            </a: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3" name="Picture 2">
            <a:extLst>
              <a:ext uri="{FF2B5EF4-FFF2-40B4-BE49-F238E27FC236}">
                <a16:creationId xmlns:a16="http://schemas.microsoft.com/office/drawing/2014/main" id="{F22F45AA-741D-4E92-BA8C-1AB6D5C3B3F2}"/>
              </a:ext>
            </a:extLst>
          </p:cNvPr>
          <p:cNvPicPr>
            <a:picLocks noChangeAspect="1"/>
          </p:cNvPicPr>
          <p:nvPr/>
        </p:nvPicPr>
        <p:blipFill>
          <a:blip r:embed="rId5"/>
          <a:stretch>
            <a:fillRect/>
          </a:stretch>
        </p:blipFill>
        <p:spPr>
          <a:xfrm>
            <a:off x="4463911" y="92002"/>
            <a:ext cx="7541979" cy="3732883"/>
          </a:xfrm>
          <a:prstGeom prst="rect">
            <a:avLst/>
          </a:prstGeom>
        </p:spPr>
      </p:pic>
      <p:pic>
        <p:nvPicPr>
          <p:cNvPr id="5" name="Picture 4">
            <a:extLst>
              <a:ext uri="{FF2B5EF4-FFF2-40B4-BE49-F238E27FC236}">
                <a16:creationId xmlns:a16="http://schemas.microsoft.com/office/drawing/2014/main" id="{25B443A1-7BAD-4015-865E-93A24B3626F9}"/>
              </a:ext>
            </a:extLst>
          </p:cNvPr>
          <p:cNvPicPr>
            <a:picLocks noChangeAspect="1"/>
          </p:cNvPicPr>
          <p:nvPr/>
        </p:nvPicPr>
        <p:blipFill>
          <a:blip r:embed="rId6"/>
          <a:stretch>
            <a:fillRect/>
          </a:stretch>
        </p:blipFill>
        <p:spPr>
          <a:xfrm>
            <a:off x="4686300" y="3824885"/>
            <a:ext cx="7099300" cy="2955527"/>
          </a:xfrm>
          <a:prstGeom prst="rect">
            <a:avLst/>
          </a:prstGeom>
        </p:spPr>
      </p:pic>
      <p:sp>
        <p:nvSpPr>
          <p:cNvPr id="4" name="Rectangle: Rounded Corners 3">
            <a:extLst>
              <a:ext uri="{FF2B5EF4-FFF2-40B4-BE49-F238E27FC236}">
                <a16:creationId xmlns:a16="http://schemas.microsoft.com/office/drawing/2014/main" id="{15F1E0F5-45A4-43B7-93C3-D653E8EEDC00}"/>
              </a:ext>
            </a:extLst>
          </p:cNvPr>
          <p:cNvSpPr/>
          <p:nvPr/>
        </p:nvSpPr>
        <p:spPr>
          <a:xfrm>
            <a:off x="6362700" y="2240281"/>
            <a:ext cx="651558" cy="1346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FFE6EAB-372E-4C70-9810-35CB3A5C7CA7}"/>
              </a:ext>
            </a:extLst>
          </p:cNvPr>
          <p:cNvSpPr/>
          <p:nvPr/>
        </p:nvSpPr>
        <p:spPr>
          <a:xfrm>
            <a:off x="4701478" y="869358"/>
            <a:ext cx="505522" cy="457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C187DA5-E34B-4E58-97E1-15C7C68B3852}"/>
              </a:ext>
            </a:extLst>
          </p:cNvPr>
          <p:cNvSpPr/>
          <p:nvPr/>
        </p:nvSpPr>
        <p:spPr>
          <a:xfrm>
            <a:off x="4779058" y="4647960"/>
            <a:ext cx="558800" cy="649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38CC6675-617A-4D57-A547-DB59F915A306}"/>
              </a:ext>
            </a:extLst>
          </p:cNvPr>
          <p:cNvCxnSpPr/>
          <p:nvPr/>
        </p:nvCxnSpPr>
        <p:spPr>
          <a:xfrm flipV="1">
            <a:off x="1151142" y="1625006"/>
            <a:ext cx="4854429" cy="109056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4ABF469-AB96-48F9-9C82-58D9838F31A3}"/>
              </a:ext>
            </a:extLst>
          </p:cNvPr>
          <p:cNvCxnSpPr>
            <a:cxnSpLocks/>
          </p:cNvCxnSpPr>
          <p:nvPr/>
        </p:nvCxnSpPr>
        <p:spPr>
          <a:xfrm>
            <a:off x="2564077" y="4359338"/>
            <a:ext cx="6328253" cy="173945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552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25798" y="1274791"/>
            <a:ext cx="4040760" cy="262889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You will get a warning message, click OK to proceed</a:t>
            </a: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Once you take possession of a student’s timesheet, they will no longer be able to access it to edit it so it will be your responsibility to enter all hours for that student for that pay period.  Be sure to only take possession if the student has not completed the timesheet by the deadline.</a:t>
            </a: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Click on Add New Entry to begin</a:t>
            </a:r>
          </a:p>
          <a:p>
            <a:pPr lvl="0">
              <a:lnSpc>
                <a:spcPct val="150000"/>
              </a:lnSpc>
              <a:spcBef>
                <a:spcPts val="0"/>
              </a:spcBef>
              <a:buClr>
                <a:srgbClr val="F5A81C"/>
              </a:buClr>
            </a:pPr>
            <a:endParaRPr lang="en-US" sz="1800" b="1" dirty="0">
              <a:solidFill>
                <a:srgbClr val="53575A"/>
              </a:solidFill>
              <a:latin typeface="Adrianna Demibold"/>
              <a:ea typeface="Lato" panose="020F0502020204030203" pitchFamily="34" charset="0"/>
              <a:cs typeface="Arial" panose="020B0604020202020204"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12" name="Picture 11">
            <a:extLst>
              <a:ext uri="{FF2B5EF4-FFF2-40B4-BE49-F238E27FC236}">
                <a16:creationId xmlns:a16="http://schemas.microsoft.com/office/drawing/2014/main" id="{DECA1195-4F26-4C5D-84E1-CC137F528192}"/>
              </a:ext>
            </a:extLst>
          </p:cNvPr>
          <p:cNvPicPr>
            <a:picLocks noChangeAspect="1"/>
          </p:cNvPicPr>
          <p:nvPr/>
        </p:nvPicPr>
        <p:blipFill>
          <a:blip r:embed="rId5"/>
          <a:stretch>
            <a:fillRect/>
          </a:stretch>
        </p:blipFill>
        <p:spPr>
          <a:xfrm>
            <a:off x="4066558" y="3592361"/>
            <a:ext cx="8099644" cy="3188052"/>
          </a:xfrm>
          <a:prstGeom prst="rect">
            <a:avLst/>
          </a:prstGeom>
        </p:spPr>
      </p:pic>
      <p:sp>
        <p:nvSpPr>
          <p:cNvPr id="3" name="Rectangle: Rounded Corners 2">
            <a:extLst>
              <a:ext uri="{FF2B5EF4-FFF2-40B4-BE49-F238E27FC236}">
                <a16:creationId xmlns:a16="http://schemas.microsoft.com/office/drawing/2014/main" id="{7EFE4EE1-4083-4976-9634-E4A56B560052}"/>
              </a:ext>
            </a:extLst>
          </p:cNvPr>
          <p:cNvSpPr/>
          <p:nvPr/>
        </p:nvSpPr>
        <p:spPr>
          <a:xfrm>
            <a:off x="4686300" y="2602126"/>
            <a:ext cx="609600" cy="9027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F7C7A13-83A2-42C0-B2DF-5B0DBDBD6455}"/>
              </a:ext>
            </a:extLst>
          </p:cNvPr>
          <p:cNvSpPr/>
          <p:nvPr/>
        </p:nvSpPr>
        <p:spPr>
          <a:xfrm flipV="1">
            <a:off x="4755775" y="4280597"/>
            <a:ext cx="540125" cy="1626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AD9B78F5-B682-43F0-A024-B6FF455585E6}"/>
              </a:ext>
            </a:extLst>
          </p:cNvPr>
          <p:cNvCxnSpPr>
            <a:cxnSpLocks/>
          </p:cNvCxnSpPr>
          <p:nvPr/>
        </p:nvCxnSpPr>
        <p:spPr>
          <a:xfrm>
            <a:off x="3473042" y="6066063"/>
            <a:ext cx="746620" cy="24245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5DC5A19-D318-459C-A36C-D87B67CC5A39}"/>
              </a:ext>
            </a:extLst>
          </p:cNvPr>
          <p:cNvPicPr>
            <a:picLocks noChangeAspect="1"/>
          </p:cNvPicPr>
          <p:nvPr/>
        </p:nvPicPr>
        <p:blipFill>
          <a:blip r:embed="rId6"/>
          <a:stretch>
            <a:fillRect/>
          </a:stretch>
        </p:blipFill>
        <p:spPr>
          <a:xfrm>
            <a:off x="4066558" y="77587"/>
            <a:ext cx="7939333" cy="3370926"/>
          </a:xfrm>
          <a:prstGeom prst="rect">
            <a:avLst/>
          </a:prstGeom>
        </p:spPr>
      </p:pic>
      <p:cxnSp>
        <p:nvCxnSpPr>
          <p:cNvPr id="11" name="Straight Arrow Connector 10">
            <a:extLst>
              <a:ext uri="{FF2B5EF4-FFF2-40B4-BE49-F238E27FC236}">
                <a16:creationId xmlns:a16="http://schemas.microsoft.com/office/drawing/2014/main" id="{5F2419F2-E58C-48E6-BA08-D419B477307B}"/>
              </a:ext>
            </a:extLst>
          </p:cNvPr>
          <p:cNvCxnSpPr/>
          <p:nvPr/>
        </p:nvCxnSpPr>
        <p:spPr>
          <a:xfrm>
            <a:off x="1765005" y="1958444"/>
            <a:ext cx="6602818" cy="859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2DF76F2-3B05-41BF-88CE-2F1CB020B9A4}"/>
              </a:ext>
            </a:extLst>
          </p:cNvPr>
          <p:cNvSpPr/>
          <p:nvPr/>
        </p:nvSpPr>
        <p:spPr>
          <a:xfrm>
            <a:off x="4066558" y="500058"/>
            <a:ext cx="2915416" cy="15916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A9FBDFE0-032C-4347-A281-0011B954F0EA}"/>
              </a:ext>
            </a:extLst>
          </p:cNvPr>
          <p:cNvSpPr/>
          <p:nvPr/>
        </p:nvSpPr>
        <p:spPr>
          <a:xfrm>
            <a:off x="9283528" y="500058"/>
            <a:ext cx="1402194" cy="15916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013285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25798" y="1274791"/>
            <a:ext cx="4040760" cy="262889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Enter Date, Start &amp; End times, any and breaks taken.  Proceed to Add New Entry for all days worked during that pay period.  Once completed, Click Approve.</a:t>
            </a:r>
          </a:p>
          <a:p>
            <a:pPr marL="285750" lvl="0" indent="-285750">
              <a:lnSpc>
                <a:spcPct val="150000"/>
              </a:lnSpc>
              <a:spcBef>
                <a:spcPts val="0"/>
              </a:spcBef>
              <a:buClr>
                <a:srgbClr val="F5A81C"/>
              </a:buClr>
              <a:buFont typeface="Arial" panose="020B0604020202020204" pitchFamily="34" charset="0"/>
              <a:buChar char="•"/>
            </a:pPr>
            <a:endParaRPr lang="en-US" sz="1800" b="1" dirty="0">
              <a:latin typeface="Adrianna Demibold"/>
              <a:ea typeface="Lato" panose="020F0502020204030203" pitchFamily="34" charset="0"/>
              <a:cs typeface="Arial" panose="020B0604020202020204" pitchFamily="34" charset="0"/>
            </a:endParaRP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You can also Dismiss a student timesheet here for students if they have no hours to enter for that pay period.</a:t>
            </a:r>
          </a:p>
          <a:p>
            <a:pPr lvl="0">
              <a:lnSpc>
                <a:spcPct val="150000"/>
              </a:lnSpc>
              <a:spcBef>
                <a:spcPts val="0"/>
              </a:spcBef>
              <a:buClr>
                <a:srgbClr val="F5A81C"/>
              </a:buClr>
            </a:pPr>
            <a:endParaRPr lang="en-US" sz="1800" b="1" dirty="0">
              <a:solidFill>
                <a:srgbClr val="53575A"/>
              </a:solidFill>
              <a:latin typeface="Adrianna Demibold"/>
              <a:ea typeface="Lato" panose="020F0502020204030203" pitchFamily="34" charset="0"/>
              <a:cs typeface="Arial" panose="020B0604020202020204"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3" name="Picture 2">
            <a:extLst>
              <a:ext uri="{FF2B5EF4-FFF2-40B4-BE49-F238E27FC236}">
                <a16:creationId xmlns:a16="http://schemas.microsoft.com/office/drawing/2014/main" id="{473FF1B2-E2D6-4050-850C-109825A71112}"/>
              </a:ext>
            </a:extLst>
          </p:cNvPr>
          <p:cNvPicPr>
            <a:picLocks noChangeAspect="1"/>
          </p:cNvPicPr>
          <p:nvPr/>
        </p:nvPicPr>
        <p:blipFill>
          <a:blip r:embed="rId5"/>
          <a:stretch>
            <a:fillRect/>
          </a:stretch>
        </p:blipFill>
        <p:spPr>
          <a:xfrm>
            <a:off x="3962400" y="77587"/>
            <a:ext cx="8229599" cy="3619770"/>
          </a:xfrm>
          <a:prstGeom prst="rect">
            <a:avLst/>
          </a:prstGeom>
        </p:spPr>
      </p:pic>
      <p:cxnSp>
        <p:nvCxnSpPr>
          <p:cNvPr id="6" name="Straight Arrow Connector 5">
            <a:extLst>
              <a:ext uri="{FF2B5EF4-FFF2-40B4-BE49-F238E27FC236}">
                <a16:creationId xmlns:a16="http://schemas.microsoft.com/office/drawing/2014/main" id="{FC548F8F-D6C0-49C7-B129-6F82495F3579}"/>
              </a:ext>
            </a:extLst>
          </p:cNvPr>
          <p:cNvCxnSpPr/>
          <p:nvPr/>
        </p:nvCxnSpPr>
        <p:spPr>
          <a:xfrm flipH="1">
            <a:off x="4927433" y="761240"/>
            <a:ext cx="1168567" cy="1531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C31462D-0A14-46B8-8725-89C19953EF3F}"/>
              </a:ext>
            </a:extLst>
          </p:cNvPr>
          <p:cNvCxnSpPr>
            <a:cxnSpLocks/>
          </p:cNvCxnSpPr>
          <p:nvPr/>
        </p:nvCxnSpPr>
        <p:spPr>
          <a:xfrm>
            <a:off x="2046178" y="3113606"/>
            <a:ext cx="31457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FBA3E4FC-DA28-44C7-9F82-4851187F2F62}"/>
              </a:ext>
            </a:extLst>
          </p:cNvPr>
          <p:cNvPicPr>
            <a:picLocks noChangeAspect="1"/>
          </p:cNvPicPr>
          <p:nvPr/>
        </p:nvPicPr>
        <p:blipFill>
          <a:blip r:embed="rId6"/>
          <a:stretch>
            <a:fillRect/>
          </a:stretch>
        </p:blipFill>
        <p:spPr>
          <a:xfrm>
            <a:off x="3763616" y="3828133"/>
            <a:ext cx="8229599" cy="2938372"/>
          </a:xfrm>
          <a:prstGeom prst="rect">
            <a:avLst/>
          </a:prstGeom>
        </p:spPr>
      </p:pic>
      <p:sp>
        <p:nvSpPr>
          <p:cNvPr id="4" name="Rectangle: Rounded Corners 3">
            <a:extLst>
              <a:ext uri="{FF2B5EF4-FFF2-40B4-BE49-F238E27FC236}">
                <a16:creationId xmlns:a16="http://schemas.microsoft.com/office/drawing/2014/main" id="{35E12454-71C7-4B4E-898D-D53EE46F01C6}"/>
              </a:ext>
            </a:extLst>
          </p:cNvPr>
          <p:cNvSpPr/>
          <p:nvPr/>
        </p:nvSpPr>
        <p:spPr>
          <a:xfrm>
            <a:off x="4686300" y="761240"/>
            <a:ext cx="698500" cy="13732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641B511-6AD0-4ED1-A1A4-31647371AD5E}"/>
              </a:ext>
            </a:extLst>
          </p:cNvPr>
          <p:cNvSpPr/>
          <p:nvPr/>
        </p:nvSpPr>
        <p:spPr>
          <a:xfrm>
            <a:off x="4483100" y="4470401"/>
            <a:ext cx="609600" cy="9365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D4A2E798-9C87-4B79-A011-F8AA951052E9}"/>
              </a:ext>
            </a:extLst>
          </p:cNvPr>
          <p:cNvCxnSpPr>
            <a:cxnSpLocks/>
          </p:cNvCxnSpPr>
          <p:nvPr/>
        </p:nvCxnSpPr>
        <p:spPr>
          <a:xfrm>
            <a:off x="1929223" y="1581722"/>
            <a:ext cx="3782464" cy="5466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04B327B-B652-448E-97DD-369E6B3B1213}"/>
              </a:ext>
            </a:extLst>
          </p:cNvPr>
          <p:cNvCxnSpPr/>
          <p:nvPr/>
        </p:nvCxnSpPr>
        <p:spPr>
          <a:xfrm>
            <a:off x="2603441" y="1526933"/>
            <a:ext cx="3841559" cy="6294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5E09131-9AA4-45AE-8D53-1A8F01EB44A1}"/>
              </a:ext>
            </a:extLst>
          </p:cNvPr>
          <p:cNvCxnSpPr/>
          <p:nvPr/>
        </p:nvCxnSpPr>
        <p:spPr>
          <a:xfrm>
            <a:off x="1499026" y="1958444"/>
            <a:ext cx="5144757" cy="26463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7ED7E3D-BB6D-40E9-AEE1-042F9BF2735E}"/>
              </a:ext>
            </a:extLst>
          </p:cNvPr>
          <p:cNvCxnSpPr/>
          <p:nvPr/>
        </p:nvCxnSpPr>
        <p:spPr>
          <a:xfrm>
            <a:off x="1439625" y="2448296"/>
            <a:ext cx="2722489" cy="20595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D18D487-C000-4A3C-8D11-F49BBB4D8E65}"/>
              </a:ext>
            </a:extLst>
          </p:cNvPr>
          <p:cNvCxnSpPr/>
          <p:nvPr/>
        </p:nvCxnSpPr>
        <p:spPr>
          <a:xfrm>
            <a:off x="2362937" y="4043494"/>
            <a:ext cx="1683861" cy="206369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5278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535BD3-A59A-C140-A4BD-DD073B3CDB1E}"/>
              </a:ext>
            </a:extLst>
          </p:cNvPr>
          <p:cNvPicPr>
            <a:picLocks noChangeAspect="1"/>
          </p:cNvPicPr>
          <p:nvPr/>
        </p:nvPicPr>
        <p:blipFill rotWithShape="1">
          <a:blip r:embed="rId3"/>
          <a:srcRect t="35773" b="2496"/>
          <a:stretch/>
        </p:blipFill>
        <p:spPr>
          <a:xfrm>
            <a:off x="0" y="4707653"/>
            <a:ext cx="12192000" cy="2150347"/>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2" name="Picture 21">
            <a:extLst>
              <a:ext uri="{FF2B5EF4-FFF2-40B4-BE49-F238E27FC236}">
                <a16:creationId xmlns:a16="http://schemas.microsoft.com/office/drawing/2014/main" id="{97C45A7F-179B-3646-9AF5-CEE895103062}"/>
              </a:ext>
            </a:extLst>
          </p:cNvPr>
          <p:cNvPicPr>
            <a:picLocks noChangeAspect="1"/>
          </p:cNvPicPr>
          <p:nvPr/>
        </p:nvPicPr>
        <p:blipFill>
          <a:blip r:embed="rId4"/>
          <a:stretch>
            <a:fillRect/>
          </a:stretch>
        </p:blipFill>
        <p:spPr>
          <a:xfrm>
            <a:off x="350874" y="235230"/>
            <a:ext cx="4976038" cy="991337"/>
          </a:xfrm>
          <a:prstGeom prst="rect">
            <a:avLst/>
          </a:prstGeom>
        </p:spPr>
      </p:pic>
      <p:sp>
        <p:nvSpPr>
          <p:cNvPr id="5" name="Rectangle 4">
            <a:extLst>
              <a:ext uri="{FF2B5EF4-FFF2-40B4-BE49-F238E27FC236}">
                <a16:creationId xmlns:a16="http://schemas.microsoft.com/office/drawing/2014/main" id="{6948B828-4D8B-4446-8E60-E51142C692F7}"/>
              </a:ext>
            </a:extLst>
          </p:cNvPr>
          <p:cNvSpPr/>
          <p:nvPr/>
        </p:nvSpPr>
        <p:spPr>
          <a:xfrm>
            <a:off x="1431236" y="1384300"/>
            <a:ext cx="8574156" cy="523220"/>
          </a:xfrm>
          <a:prstGeom prst="rect">
            <a:avLst/>
          </a:prstGeom>
        </p:spPr>
        <p:txBody>
          <a:bodyPr wrap="square">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	How To Remove a Job From Storage in NextGen</a:t>
            </a:r>
            <a:endParaRPr lang="en-US" sz="2800" dirty="0"/>
          </a:p>
        </p:txBody>
      </p:sp>
    </p:spTree>
    <p:extLst>
      <p:ext uri="{BB962C8B-B14F-4D97-AF65-F5344CB8AC3E}">
        <p14:creationId xmlns:p14="http://schemas.microsoft.com/office/powerpoint/2010/main" val="27601467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948466" y="1312891"/>
            <a:ext cx="9236934" cy="12319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Click on </a:t>
            </a:r>
            <a:r>
              <a:rPr lang="en-US" sz="1800" b="1" dirty="0" err="1">
                <a:latin typeface="Adrianna Demibold"/>
                <a:ea typeface="Lato" panose="020F0502020204030203" pitchFamily="34" charset="0"/>
                <a:cs typeface="Arial" panose="020B0604020202020204" pitchFamily="34" charset="0"/>
              </a:rPr>
              <a:t>JobX</a:t>
            </a:r>
            <a:r>
              <a:rPr lang="en-US" sz="1800" b="1" dirty="0">
                <a:latin typeface="Adrianna Demibold"/>
                <a:ea typeface="Lato" panose="020F0502020204030203" pitchFamily="34" charset="0"/>
                <a:cs typeface="Arial" panose="020B0604020202020204" pitchFamily="34" charset="0"/>
              </a:rPr>
              <a:t> Home (Job Control Panel)</a:t>
            </a: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5122" name="Picture 3" descr="image001">
            <a:extLst>
              <a:ext uri="{FF2B5EF4-FFF2-40B4-BE49-F238E27FC236}">
                <a16:creationId xmlns:a16="http://schemas.microsoft.com/office/drawing/2014/main" id="{2EB60075-A109-4E7C-970C-74A64F8543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053" y="2166435"/>
            <a:ext cx="11047346" cy="418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21CFFE8A-9242-4FC7-9259-CF70912FF849}"/>
              </a:ext>
            </a:extLst>
          </p:cNvPr>
          <p:cNvCxnSpPr/>
          <p:nvPr/>
        </p:nvCxnSpPr>
        <p:spPr>
          <a:xfrm>
            <a:off x="2564077" y="1635853"/>
            <a:ext cx="0" cy="108084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934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948466" y="1312891"/>
            <a:ext cx="9236934" cy="12319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Search your name to find your jobs </a:t>
            </a: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6146" name="Picture 4" descr="image004">
            <a:extLst>
              <a:ext uri="{FF2B5EF4-FFF2-40B4-BE49-F238E27FC236}">
                <a16:creationId xmlns:a16="http://schemas.microsoft.com/office/drawing/2014/main" id="{00A4B70C-153E-4AB7-82FF-BAA76379A0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53" y="1757347"/>
            <a:ext cx="10880034" cy="4190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75906A06-1D51-4785-88A4-E25B285FA558}"/>
              </a:ext>
            </a:extLst>
          </p:cNvPr>
          <p:cNvCxnSpPr>
            <a:cxnSpLocks/>
          </p:cNvCxnSpPr>
          <p:nvPr/>
        </p:nvCxnSpPr>
        <p:spPr>
          <a:xfrm>
            <a:off x="2966644" y="1668185"/>
            <a:ext cx="5221011" cy="734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ED94B92-50FC-4964-A7F4-7F0FCB8F9CC8}"/>
              </a:ext>
            </a:extLst>
          </p:cNvPr>
          <p:cNvCxnSpPr/>
          <p:nvPr/>
        </p:nvCxnSpPr>
        <p:spPr>
          <a:xfrm>
            <a:off x="4757658" y="1564722"/>
            <a:ext cx="5806936" cy="8104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0865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948466" y="1312891"/>
            <a:ext cx="9236934" cy="123190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Click on selected jobs in Storage you wish to repost</a:t>
            </a: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7170" name="Picture 5" descr="image006">
            <a:extLst>
              <a:ext uri="{FF2B5EF4-FFF2-40B4-BE49-F238E27FC236}">
                <a16:creationId xmlns:a16="http://schemas.microsoft.com/office/drawing/2014/main" id="{D7DC550B-AF9F-466B-BF74-13D7182A03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809" y="1912711"/>
            <a:ext cx="11556831"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E36440B7-CAB9-4CCC-AA11-C8F929454CBD}"/>
              </a:ext>
            </a:extLst>
          </p:cNvPr>
          <p:cNvCxnSpPr/>
          <p:nvPr/>
        </p:nvCxnSpPr>
        <p:spPr>
          <a:xfrm flipH="1">
            <a:off x="4066558" y="1593908"/>
            <a:ext cx="295717" cy="240764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2422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1365030" y="1274791"/>
            <a:ext cx="2915417" cy="683653"/>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Click Edit this Job</a:t>
            </a:r>
          </a:p>
          <a:p>
            <a:pPr marL="285750" lvl="0" indent="-285750">
              <a:lnSpc>
                <a:spcPct val="150000"/>
              </a:lnSpc>
              <a:spcBef>
                <a:spcPts val="0"/>
              </a:spcBef>
              <a:buClr>
                <a:srgbClr val="F5A81C"/>
              </a:buClr>
              <a:buFont typeface="Arial" panose="020B0604020202020204" pitchFamily="34" charset="0"/>
              <a:buChar char="•"/>
            </a:pPr>
            <a:endParaRPr lang="en-US" sz="1800" b="1" dirty="0">
              <a:solidFill>
                <a:srgbClr val="53575A"/>
              </a:solidFill>
              <a:latin typeface="Adrianna Demibold"/>
              <a:ea typeface="Lato" panose="020F0502020204030203" pitchFamily="34" charset="0"/>
              <a:cs typeface="Arial" panose="020B0604020202020204" pitchFamily="34" charset="0"/>
            </a:endParaRPr>
          </a:p>
          <a:p>
            <a:pPr lvl="0">
              <a:lnSpc>
                <a:spcPct val="150000"/>
              </a:lnSpc>
              <a:spcBef>
                <a:spcPts val="0"/>
              </a:spcBef>
              <a:buClr>
                <a:srgbClr val="F5A81C"/>
              </a:buClr>
            </a:pPr>
            <a:endParaRPr lang="en-US" sz="1800" b="1" dirty="0">
              <a:solidFill>
                <a:srgbClr val="53575A"/>
              </a:solidFill>
              <a:latin typeface="Adrianna Demibold"/>
              <a:ea typeface="Lato" panose="020F0502020204030203" pitchFamily="34" charset="0"/>
              <a:cs typeface="Arial" panose="020B0604020202020204" pitchFamily="34" charset="0"/>
            </a:endParaRP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8194" name="Picture 7" descr="image007">
            <a:extLst>
              <a:ext uri="{FF2B5EF4-FFF2-40B4-BE49-F238E27FC236}">
                <a16:creationId xmlns:a16="http://schemas.microsoft.com/office/drawing/2014/main" id="{592C64F6-E966-47DC-B36C-94A866AD2B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912" y="1942193"/>
            <a:ext cx="11568176" cy="4667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1E400A83-55D1-4232-A0A2-867C86862DA2}"/>
              </a:ext>
            </a:extLst>
          </p:cNvPr>
          <p:cNvCxnSpPr>
            <a:cxnSpLocks/>
          </p:cNvCxnSpPr>
          <p:nvPr/>
        </p:nvCxnSpPr>
        <p:spPr>
          <a:xfrm flipH="1">
            <a:off x="1151142" y="1914739"/>
            <a:ext cx="1817346" cy="452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259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25787" y="1104900"/>
            <a:ext cx="3675700" cy="7336735"/>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**All jobs in Storage have 0 Openings, you MUST edit the job to list a # of Openings above 0 or the job will never list**</a:t>
            </a: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Edit the # of Openings, description, wage, supervisors, etc., anything that has changed since the job was previously listed.  Start and End date must not cross fiscal years.  (7/1/****-6/30/****)</a:t>
            </a: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Be sure to select a Secondary Supervisor</a:t>
            </a: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Click Submit</a:t>
            </a: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29" name="Picture 28">
            <a:extLst>
              <a:ext uri="{FF2B5EF4-FFF2-40B4-BE49-F238E27FC236}">
                <a16:creationId xmlns:a16="http://schemas.microsoft.com/office/drawing/2014/main" id="{EB42BDBB-FD26-491A-A74E-EBA7EECE5DF8}"/>
              </a:ext>
            </a:extLst>
          </p:cNvPr>
          <p:cNvPicPr>
            <a:picLocks noChangeAspect="1"/>
          </p:cNvPicPr>
          <p:nvPr/>
        </p:nvPicPr>
        <p:blipFill>
          <a:blip r:embed="rId5"/>
          <a:stretch>
            <a:fillRect/>
          </a:stretch>
        </p:blipFill>
        <p:spPr>
          <a:xfrm>
            <a:off x="3909391" y="191417"/>
            <a:ext cx="8282608" cy="6588992"/>
          </a:xfrm>
          <a:prstGeom prst="rect">
            <a:avLst/>
          </a:prstGeom>
        </p:spPr>
      </p:pic>
      <p:cxnSp>
        <p:nvCxnSpPr>
          <p:cNvPr id="35" name="Straight Arrow Connector 34">
            <a:extLst>
              <a:ext uri="{FF2B5EF4-FFF2-40B4-BE49-F238E27FC236}">
                <a16:creationId xmlns:a16="http://schemas.microsoft.com/office/drawing/2014/main" id="{1F61C13C-B697-4460-8313-EDCA2B129070}"/>
              </a:ext>
            </a:extLst>
          </p:cNvPr>
          <p:cNvCxnSpPr>
            <a:cxnSpLocks/>
          </p:cNvCxnSpPr>
          <p:nvPr/>
        </p:nvCxnSpPr>
        <p:spPr>
          <a:xfrm flipH="1">
            <a:off x="7990022" y="1992114"/>
            <a:ext cx="1015606" cy="413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8AA42B2-2997-431E-8FC9-E1C762F86E8B}"/>
              </a:ext>
            </a:extLst>
          </p:cNvPr>
          <p:cNvCxnSpPr/>
          <p:nvPr/>
        </p:nvCxnSpPr>
        <p:spPr>
          <a:xfrm flipH="1">
            <a:off x="8008737" y="885656"/>
            <a:ext cx="751516" cy="365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6E6F444-C049-4A2F-B188-A32FB6B9AFC1}"/>
              </a:ext>
            </a:extLst>
          </p:cNvPr>
          <p:cNvCxnSpPr/>
          <p:nvPr/>
        </p:nvCxnSpPr>
        <p:spPr>
          <a:xfrm flipH="1">
            <a:off x="8292038" y="1235422"/>
            <a:ext cx="893432" cy="365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6C38A4F-30C0-4241-AD96-2496EFE19A62}"/>
              </a:ext>
            </a:extLst>
          </p:cNvPr>
          <p:cNvCxnSpPr/>
          <p:nvPr/>
        </p:nvCxnSpPr>
        <p:spPr>
          <a:xfrm flipH="1">
            <a:off x="8285392" y="1528160"/>
            <a:ext cx="1162333" cy="453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8F6ACD4-0366-497A-9175-99454F929370}"/>
              </a:ext>
            </a:extLst>
          </p:cNvPr>
          <p:cNvCxnSpPr>
            <a:cxnSpLocks/>
          </p:cNvCxnSpPr>
          <p:nvPr/>
        </p:nvCxnSpPr>
        <p:spPr>
          <a:xfrm flipH="1">
            <a:off x="8204686" y="2969880"/>
            <a:ext cx="1457738"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0C72010-15C6-4C8B-8E96-A873A67DA825}"/>
              </a:ext>
            </a:extLst>
          </p:cNvPr>
          <p:cNvCxnSpPr>
            <a:cxnSpLocks/>
          </p:cNvCxnSpPr>
          <p:nvPr/>
        </p:nvCxnSpPr>
        <p:spPr>
          <a:xfrm flipV="1">
            <a:off x="3211033" y="4517201"/>
            <a:ext cx="4057437" cy="1317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79B235F-131C-4536-AD69-9BFA0711EA73}"/>
              </a:ext>
            </a:extLst>
          </p:cNvPr>
          <p:cNvCxnSpPr>
            <a:cxnSpLocks/>
          </p:cNvCxnSpPr>
          <p:nvPr/>
        </p:nvCxnSpPr>
        <p:spPr>
          <a:xfrm flipV="1">
            <a:off x="1711842" y="6506817"/>
            <a:ext cx="2403749" cy="235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634B92FD-0F9D-4FAD-A5F6-CDD50FDFCEF7}"/>
              </a:ext>
            </a:extLst>
          </p:cNvPr>
          <p:cNvCxnSpPr/>
          <p:nvPr/>
        </p:nvCxnSpPr>
        <p:spPr>
          <a:xfrm flipV="1">
            <a:off x="3129094" y="1023457"/>
            <a:ext cx="4043493" cy="67950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4905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1151142" y="1274791"/>
            <a:ext cx="2915416" cy="68365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186108" y="1104900"/>
            <a:ext cx="2252291" cy="5362427"/>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Review your listing start date and for how long you want it available on the site for application.</a:t>
            </a:r>
          </a:p>
          <a:p>
            <a:pPr lvl="0">
              <a:lnSpc>
                <a:spcPct val="150000"/>
              </a:lnSpc>
              <a:spcBef>
                <a:spcPts val="0"/>
              </a:spcBef>
              <a:buClr>
                <a:srgbClr val="F5A81C"/>
              </a:buClr>
            </a:pPr>
            <a:endParaRPr lang="en-US" sz="1800" b="1" dirty="0">
              <a:latin typeface="Adrianna Demibold"/>
              <a:ea typeface="Lato" panose="020F0502020204030203" pitchFamily="34" charset="0"/>
              <a:cs typeface="Arial" panose="020B0604020202020204" pitchFamily="34" charset="0"/>
            </a:endParaRPr>
          </a:p>
          <a:p>
            <a:pPr marL="285750" lvl="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Click Save Changes.</a:t>
            </a: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3" name="Picture 2">
            <a:extLst>
              <a:ext uri="{FF2B5EF4-FFF2-40B4-BE49-F238E27FC236}">
                <a16:creationId xmlns:a16="http://schemas.microsoft.com/office/drawing/2014/main" id="{B457A1A6-0EEC-434A-ADBE-A476B5EB22D1}"/>
              </a:ext>
            </a:extLst>
          </p:cNvPr>
          <p:cNvPicPr>
            <a:picLocks noChangeAspect="1"/>
          </p:cNvPicPr>
          <p:nvPr/>
        </p:nvPicPr>
        <p:blipFill>
          <a:blip r:embed="rId5"/>
          <a:stretch>
            <a:fillRect/>
          </a:stretch>
        </p:blipFill>
        <p:spPr>
          <a:xfrm>
            <a:off x="2326511" y="430281"/>
            <a:ext cx="9534185" cy="6184476"/>
          </a:xfrm>
          <a:prstGeom prst="rect">
            <a:avLst/>
          </a:prstGeom>
        </p:spPr>
      </p:pic>
      <p:cxnSp>
        <p:nvCxnSpPr>
          <p:cNvPr id="12" name="Straight Arrow Connector 11">
            <a:extLst>
              <a:ext uri="{FF2B5EF4-FFF2-40B4-BE49-F238E27FC236}">
                <a16:creationId xmlns:a16="http://schemas.microsoft.com/office/drawing/2014/main" id="{4A125220-BA17-4983-9C72-B981AA2F383F}"/>
              </a:ext>
            </a:extLst>
          </p:cNvPr>
          <p:cNvCxnSpPr/>
          <p:nvPr/>
        </p:nvCxnSpPr>
        <p:spPr>
          <a:xfrm>
            <a:off x="1258957" y="5287617"/>
            <a:ext cx="1179442" cy="9276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B0876D9-C16B-4CBA-9A21-9065FCBB13ED}"/>
              </a:ext>
            </a:extLst>
          </p:cNvPr>
          <p:cNvCxnSpPr/>
          <p:nvPr/>
        </p:nvCxnSpPr>
        <p:spPr>
          <a:xfrm flipV="1">
            <a:off x="1786855" y="3429000"/>
            <a:ext cx="777222" cy="4299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9A3EB83-FB4B-4102-8FBF-64A2B5B2BE93}"/>
              </a:ext>
            </a:extLst>
          </p:cNvPr>
          <p:cNvCxnSpPr/>
          <p:nvPr/>
        </p:nvCxnSpPr>
        <p:spPr>
          <a:xfrm>
            <a:off x="1845578" y="3917659"/>
            <a:ext cx="718499" cy="136995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552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a:blip r:embed="rId3"/>
          <a:stretch>
            <a:fillRect/>
          </a:stretch>
        </p:blipFill>
        <p:spPr>
          <a:xfrm>
            <a:off x="281417" y="228815"/>
            <a:ext cx="4649655" cy="708707"/>
          </a:xfrm>
          <a:prstGeom prst="rect">
            <a:avLst/>
          </a:prstGeom>
        </p:spPr>
      </p:pic>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6" name="Picture 5">
            <a:extLst>
              <a:ext uri="{FF2B5EF4-FFF2-40B4-BE49-F238E27FC236}">
                <a16:creationId xmlns:a16="http://schemas.microsoft.com/office/drawing/2014/main" id="{779EE606-7470-1549-9C03-296635AA72C2}"/>
              </a:ext>
            </a:extLst>
          </p:cNvPr>
          <p:cNvPicPr>
            <a:picLocks noChangeAspect="1"/>
          </p:cNvPicPr>
          <p:nvPr/>
        </p:nvPicPr>
        <p:blipFill rotWithShape="1">
          <a:blip r:embed="rId4">
            <a:alphaModFix amt="30000"/>
          </a:blip>
          <a:srcRect l="4201" t="4025" r="3954" b="4257"/>
          <a:stretch/>
        </p:blipFill>
        <p:spPr>
          <a:xfrm>
            <a:off x="9107055" y="0"/>
            <a:ext cx="3084944" cy="6858000"/>
          </a:xfrm>
          <a:prstGeom prst="rect">
            <a:avLst/>
          </a:prstGeom>
        </p:spPr>
      </p:pic>
      <p:sp>
        <p:nvSpPr>
          <p:cNvPr id="21" name="Title 1">
            <a:extLst>
              <a:ext uri="{FF2B5EF4-FFF2-40B4-BE49-F238E27FC236}">
                <a16:creationId xmlns:a16="http://schemas.microsoft.com/office/drawing/2014/main" id="{F11F30B6-1D11-3B4C-BEEF-D74A0E0E54C2}"/>
              </a:ext>
            </a:extLst>
          </p:cNvPr>
          <p:cNvSpPr txBox="1">
            <a:spLocks/>
          </p:cNvSpPr>
          <p:nvPr/>
        </p:nvSpPr>
        <p:spPr>
          <a:xfrm>
            <a:off x="467784" y="975219"/>
            <a:ext cx="10733250" cy="4907561"/>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lnSpc>
                <a:spcPct val="150000"/>
              </a:lnSpc>
              <a:buClr>
                <a:srgbClr val="F5A81C"/>
              </a:buClr>
              <a:buFont typeface="Arial" panose="020B0604020202020204" pitchFamily="34" charset="0"/>
              <a:buChar char="•"/>
            </a:pPr>
            <a:r>
              <a:rPr lang="en-US" sz="2000" dirty="0">
                <a:latin typeface="Adrianna Light"/>
                <a:ea typeface="Lato"/>
                <a:cs typeface="Arial"/>
              </a:rPr>
              <a:t>HR will hire the student into Paycom once onboarding</a:t>
            </a:r>
          </a:p>
          <a:p>
            <a:pPr algn="l">
              <a:lnSpc>
                <a:spcPct val="150000"/>
              </a:lnSpc>
              <a:buClr>
                <a:srgbClr val="F5A81C"/>
              </a:buClr>
            </a:pPr>
            <a:r>
              <a:rPr lang="en-US" sz="2000" dirty="0">
                <a:latin typeface="Adrianna Light"/>
                <a:ea typeface="Lato"/>
                <a:cs typeface="Arial"/>
              </a:rPr>
              <a:t> is completed. </a:t>
            </a:r>
            <a:endParaRPr lang="en-US" dirty="0"/>
          </a:p>
          <a:p>
            <a:pPr marL="342900" indent="-342900" algn="l">
              <a:lnSpc>
                <a:spcPct val="150000"/>
              </a:lnSpc>
              <a:buClr>
                <a:srgbClr val="F5A81C"/>
              </a:buClr>
              <a:buFont typeface="Arial" panose="020B0604020202020204" pitchFamily="34" charset="0"/>
              <a:buChar char="•"/>
            </a:pPr>
            <a:r>
              <a:rPr lang="en-US" sz="2000" dirty="0">
                <a:latin typeface="Adrianna Light"/>
                <a:ea typeface="Lato"/>
                <a:cs typeface="Arial"/>
              </a:rPr>
              <a:t>The student will receive 2 emails from Paycom</a:t>
            </a:r>
          </a:p>
          <a:p>
            <a:pPr algn="l">
              <a:lnSpc>
                <a:spcPct val="150000"/>
              </a:lnSpc>
              <a:buClr>
                <a:srgbClr val="F5A81C"/>
              </a:buClr>
            </a:pPr>
            <a:r>
              <a:rPr lang="en-US" sz="2000" dirty="0">
                <a:latin typeface="Adrianna Light"/>
                <a:ea typeface="Lato"/>
                <a:cs typeface="Arial"/>
              </a:rPr>
              <a:t> (</a:t>
            </a:r>
            <a:r>
              <a:rPr lang="en-US" sz="2000" dirty="0">
                <a:ea typeface="+mj-lt"/>
                <a:cs typeface="+mj-lt"/>
                <a:hlinkClick r:id="rId5"/>
              </a:rPr>
              <a:t>Systemmessage@Paycomonline.com</a:t>
            </a:r>
            <a:r>
              <a:rPr lang="en-US" sz="2000" dirty="0">
                <a:latin typeface="Calibri Light"/>
                <a:ea typeface="Lato"/>
                <a:cs typeface="Calibri Light"/>
                <a:hlinkClick r:id="rId5"/>
              </a:rPr>
              <a:t>)</a:t>
            </a:r>
            <a:r>
              <a:rPr lang="en-US" sz="2000" dirty="0">
                <a:latin typeface="Adrianna Light"/>
                <a:ea typeface="Lato"/>
                <a:cs typeface="Arial"/>
              </a:rPr>
              <a:t>:</a:t>
            </a:r>
          </a:p>
          <a:p>
            <a:pPr marL="800100" lvl="1" indent="-342900" algn="l">
              <a:lnSpc>
                <a:spcPct val="150000"/>
              </a:lnSpc>
              <a:buClr>
                <a:srgbClr val="F5A81C"/>
              </a:buClr>
              <a:buFont typeface="Arial" panose="020B0604020202020204" pitchFamily="34" charset="0"/>
              <a:buChar char="•"/>
            </a:pPr>
            <a:r>
              <a:rPr lang="en-US" dirty="0">
                <a:latin typeface="Adrianna Light"/>
                <a:ea typeface="Lato"/>
                <a:cs typeface="Arial"/>
              </a:rPr>
              <a:t>Email #1 will share Paycom credentials.  </a:t>
            </a:r>
            <a:endParaRPr lang="en-US" dirty="0">
              <a:cs typeface="Calibri Light"/>
            </a:endParaRPr>
          </a:p>
          <a:p>
            <a:pPr marL="800100" lvl="1" indent="-342900" algn="l">
              <a:lnSpc>
                <a:spcPct val="150000"/>
              </a:lnSpc>
              <a:buClr>
                <a:srgbClr val="F5A81C"/>
              </a:buClr>
              <a:buFont typeface="Arial,Sans-Serif" panose="020B0604020202020204" pitchFamily="34" charset="0"/>
              <a:buChar char="•"/>
            </a:pPr>
            <a:r>
              <a:rPr lang="en-US" dirty="0">
                <a:latin typeface="Adrianna Light"/>
                <a:ea typeface="Lato"/>
                <a:cs typeface="Arial"/>
              </a:rPr>
              <a:t>Email #2 will request they complete the</a:t>
            </a:r>
          </a:p>
          <a:p>
            <a:pPr lvl="1" algn="l">
              <a:lnSpc>
                <a:spcPct val="150000"/>
              </a:lnSpc>
              <a:buClr>
                <a:srgbClr val="F5A81C"/>
              </a:buClr>
            </a:pPr>
            <a:r>
              <a:rPr lang="en-US" dirty="0">
                <a:latin typeface="Adrianna Light"/>
                <a:ea typeface="Lato"/>
                <a:cs typeface="Arial"/>
              </a:rPr>
              <a:t> “ Acknowledgement of Pay Rate and Payday”</a:t>
            </a:r>
          </a:p>
          <a:p>
            <a:pPr marL="342900" indent="-342900" algn="l">
              <a:lnSpc>
                <a:spcPct val="150000"/>
              </a:lnSpc>
              <a:buClr>
                <a:srgbClr val="F5A81C"/>
              </a:buClr>
              <a:buFont typeface="Arial" panose="020B0604020202020204" pitchFamily="34" charset="0"/>
              <a:buChar char="•"/>
            </a:pPr>
            <a:endParaRPr lang="en-US" dirty="0">
              <a:latin typeface="Adrianna Light" panose="02000505040000020004" pitchFamily="2" charset="0"/>
              <a:ea typeface="Lato" panose="020F0502020204030203" pitchFamily="34" charset="0"/>
              <a:cs typeface="Arial" panose="020B0604020202020204" pitchFamily="34" charset="0"/>
            </a:endParaRPr>
          </a:p>
        </p:txBody>
      </p:sp>
      <p:sp>
        <p:nvSpPr>
          <p:cNvPr id="8" name="Title 1">
            <a:extLst>
              <a:ext uri="{FF2B5EF4-FFF2-40B4-BE49-F238E27FC236}">
                <a16:creationId xmlns:a16="http://schemas.microsoft.com/office/drawing/2014/main" id="{237F4993-E5F5-BB44-90C8-BC78CE4471E4}"/>
              </a:ext>
            </a:extLst>
          </p:cNvPr>
          <p:cNvSpPr txBox="1">
            <a:spLocks/>
          </p:cNvSpPr>
          <p:nvPr/>
        </p:nvSpPr>
        <p:spPr>
          <a:xfrm>
            <a:off x="1251897" y="329608"/>
            <a:ext cx="6067039" cy="507123"/>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3200" b="1" dirty="0">
                <a:latin typeface="Adrianna Demibold" panose="02000505040000020004" pitchFamily="2" charset="0"/>
              </a:rPr>
              <a:t> Student Onboarding</a:t>
            </a:r>
          </a:p>
        </p:txBody>
      </p:sp>
      <p:pic>
        <p:nvPicPr>
          <p:cNvPr id="3" name="Picture 2">
            <a:extLst>
              <a:ext uri="{FF2B5EF4-FFF2-40B4-BE49-F238E27FC236}">
                <a16:creationId xmlns:a16="http://schemas.microsoft.com/office/drawing/2014/main" id="{8448F5DF-9CE8-4A65-BE4C-01766334688A}"/>
              </a:ext>
            </a:extLst>
          </p:cNvPr>
          <p:cNvPicPr>
            <a:picLocks noChangeAspect="1"/>
          </p:cNvPicPr>
          <p:nvPr/>
        </p:nvPicPr>
        <p:blipFill>
          <a:blip r:embed="rId6"/>
          <a:stretch>
            <a:fillRect/>
          </a:stretch>
        </p:blipFill>
        <p:spPr>
          <a:xfrm>
            <a:off x="6495525" y="329608"/>
            <a:ext cx="5675989" cy="5618721"/>
          </a:xfrm>
          <a:prstGeom prst="rect">
            <a:avLst/>
          </a:prstGeom>
        </p:spPr>
      </p:pic>
    </p:spTree>
    <p:extLst>
      <p:ext uri="{BB962C8B-B14F-4D97-AF65-F5344CB8AC3E}">
        <p14:creationId xmlns:p14="http://schemas.microsoft.com/office/powerpoint/2010/main" val="33177677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D8638-AE09-E446-B5E8-7AFCD28CBD5A}"/>
              </a:ext>
            </a:extLst>
          </p:cNvPr>
          <p:cNvPicPr>
            <a:picLocks noChangeAspect="1"/>
          </p:cNvPicPr>
          <p:nvPr/>
        </p:nvPicPr>
        <p:blipFill rotWithShape="1">
          <a:blip r:embed="rId3">
            <a:lum bright="100000"/>
          </a:blip>
          <a:srcRect l="39734" t="35982" r="4016" b="18040"/>
          <a:stretch/>
        </p:blipFill>
        <p:spPr>
          <a:xfrm rot="16200000">
            <a:off x="7936398" y="2550609"/>
            <a:ext cx="6858000" cy="1601608"/>
          </a:xfrm>
          <a:prstGeom prst="rect">
            <a:avLst/>
          </a:prstGeom>
        </p:spPr>
      </p:pic>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rotWithShape="1">
          <a:blip r:embed="rId4"/>
          <a:srcRect t="-4456" r="80537"/>
          <a:stretch/>
        </p:blipFill>
        <p:spPr>
          <a:xfrm>
            <a:off x="186109" y="191417"/>
            <a:ext cx="965033" cy="913483"/>
          </a:xfrm>
          <a:prstGeom prst="rect">
            <a:avLst/>
          </a:prstGeom>
        </p:spPr>
      </p:pic>
      <p:sp>
        <p:nvSpPr>
          <p:cNvPr id="15" name="Title 1">
            <a:extLst>
              <a:ext uri="{FF2B5EF4-FFF2-40B4-BE49-F238E27FC236}">
                <a16:creationId xmlns:a16="http://schemas.microsoft.com/office/drawing/2014/main" id="{D7ECC120-99C0-3545-B7CF-1BF3B490079C}"/>
              </a:ext>
            </a:extLst>
          </p:cNvPr>
          <p:cNvSpPr txBox="1">
            <a:spLocks/>
          </p:cNvSpPr>
          <p:nvPr/>
        </p:nvSpPr>
        <p:spPr>
          <a:xfrm>
            <a:off x="46766" y="1274791"/>
            <a:ext cx="4019792" cy="404539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rgbClr val="641934"/>
              </a:solidFill>
              <a:latin typeface="Adrianna Demibold" panose="02000505040000020004" pitchFamily="2" charset="0"/>
            </a:endParaRPr>
          </a:p>
        </p:txBody>
      </p:sp>
      <p:sp>
        <p:nvSpPr>
          <p:cNvPr id="16" name="Title 1">
            <a:extLst>
              <a:ext uri="{FF2B5EF4-FFF2-40B4-BE49-F238E27FC236}">
                <a16:creationId xmlns:a16="http://schemas.microsoft.com/office/drawing/2014/main" id="{63DBB3DA-8810-2740-8695-33CDFE81553A}"/>
              </a:ext>
            </a:extLst>
          </p:cNvPr>
          <p:cNvSpPr txBox="1">
            <a:spLocks/>
          </p:cNvSpPr>
          <p:nvPr/>
        </p:nvSpPr>
        <p:spPr>
          <a:xfrm flipH="1">
            <a:off x="46762" y="1104900"/>
            <a:ext cx="10989829" cy="1227398"/>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50000"/>
              </a:lnSpc>
              <a:spcBef>
                <a:spcPts val="0"/>
              </a:spcBef>
              <a:buClr>
                <a:srgbClr val="F5A81C"/>
              </a:buClr>
            </a:pPr>
            <a:endParaRPr lang="en-US" sz="1800" b="1" dirty="0">
              <a:solidFill>
                <a:srgbClr val="53575A"/>
              </a:solidFill>
              <a:latin typeface="Adrianna Demibold"/>
              <a:ea typeface="Lato" panose="020F0502020204030203" pitchFamily="34" charset="0"/>
              <a:cs typeface="Arial" panose="020B0604020202020204" pitchFamily="34" charset="0"/>
            </a:endParaRPr>
          </a:p>
          <a:p>
            <a:pPr marL="285750" indent="-285750">
              <a:lnSpc>
                <a:spcPct val="150000"/>
              </a:lnSpc>
              <a:spcBef>
                <a:spcPts val="0"/>
              </a:spcBef>
              <a:buClr>
                <a:srgbClr val="F5A81C"/>
              </a:buClr>
              <a:buFont typeface="Arial" panose="020B0604020202020204" pitchFamily="34" charset="0"/>
              <a:buChar char="•"/>
            </a:pPr>
            <a:r>
              <a:rPr lang="en-US" sz="1800" b="1" dirty="0">
                <a:latin typeface="Adrianna Demibold"/>
                <a:ea typeface="Lato" panose="020F0502020204030203" pitchFamily="34" charset="0"/>
                <a:cs typeface="Arial" panose="020B0604020202020204" pitchFamily="34" charset="0"/>
              </a:rPr>
              <a:t>Your job has been sent over for Administrative review/approval. Once reviewed, you will receive an email confirming it’s posting to the site or a rejection if corrections need to be made.  </a:t>
            </a:r>
          </a:p>
        </p:txBody>
      </p:sp>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1027" name="Picture 3" descr="image001">
            <a:extLst>
              <a:ext uri="{FF2B5EF4-FFF2-40B4-BE49-F238E27FC236}">
                <a16:creationId xmlns:a16="http://schemas.microsoft.com/office/drawing/2014/main" id="{CF18DE31-4703-4762-B1DF-A117EAE5A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06" y="2636874"/>
            <a:ext cx="11802492" cy="375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086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43DB5BF-53C8-A04F-BC5A-16704CDA1D0E}"/>
              </a:ext>
            </a:extLst>
          </p:cNvPr>
          <p:cNvPicPr>
            <a:picLocks noChangeAspect="1"/>
          </p:cNvPicPr>
          <p:nvPr/>
        </p:nvPicPr>
        <p:blipFill rotWithShape="1">
          <a:blip r:embed="rId3"/>
          <a:srcRect l="39734" t="35982" r="4016" b="18040"/>
          <a:stretch/>
        </p:blipFill>
        <p:spPr>
          <a:xfrm rot="16200000">
            <a:off x="2473263" y="2968627"/>
            <a:ext cx="6858000" cy="936114"/>
          </a:xfrm>
          <a:prstGeom prst="rect">
            <a:avLst/>
          </a:prstGeom>
        </p:spPr>
      </p:pic>
      <p:sp>
        <p:nvSpPr>
          <p:cNvPr id="8" name="Rectangle 7">
            <a:extLst>
              <a:ext uri="{FF2B5EF4-FFF2-40B4-BE49-F238E27FC236}">
                <a16:creationId xmlns:a16="http://schemas.microsoft.com/office/drawing/2014/main" id="{FC301793-D8A5-3241-B66C-56631F4706F7}"/>
              </a:ext>
            </a:extLst>
          </p:cNvPr>
          <p:cNvSpPr/>
          <p:nvPr/>
        </p:nvSpPr>
        <p:spPr>
          <a:xfrm>
            <a:off x="0" y="-1"/>
            <a:ext cx="12192000" cy="872068"/>
          </a:xfrm>
          <a:prstGeom prst="rect">
            <a:avLst/>
          </a:prstGeom>
          <a:solidFill>
            <a:srgbClr val="64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sp>
        <p:nvSpPr>
          <p:cNvPr id="4" name="Title 1">
            <a:extLst>
              <a:ext uri="{FF2B5EF4-FFF2-40B4-BE49-F238E27FC236}">
                <a16:creationId xmlns:a16="http://schemas.microsoft.com/office/drawing/2014/main" id="{64C940A6-106D-684E-9C63-454F06F526B6}"/>
              </a:ext>
            </a:extLst>
          </p:cNvPr>
          <p:cNvSpPr txBox="1">
            <a:spLocks/>
          </p:cNvSpPr>
          <p:nvPr/>
        </p:nvSpPr>
        <p:spPr>
          <a:xfrm>
            <a:off x="61728" y="2131801"/>
            <a:ext cx="5258762" cy="1737074"/>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600"/>
              </a:spcBef>
            </a:pPr>
            <a:endParaRPr lang="en-US" sz="2000" dirty="0">
              <a:latin typeface="Adrianna Light" panose="02000505040000020004" pitchFamily="2" charset="0"/>
              <a:ea typeface="Lato" panose="020F0502020204030203" pitchFamily="34" charset="0"/>
              <a:cs typeface="Lato" panose="020F0502020204030203" pitchFamily="34" charset="0"/>
            </a:endParaRPr>
          </a:p>
          <a:p>
            <a:pPr marL="342900" indent="-342900" algn="l">
              <a:spcBef>
                <a:spcPts val="600"/>
              </a:spcBef>
              <a:buFont typeface="Arial" panose="020B0604020202020204" pitchFamily="34" charset="0"/>
              <a:buChar char="•"/>
            </a:pPr>
            <a:r>
              <a:rPr lang="en-US" sz="2000" dirty="0">
                <a:latin typeface="Adrianna Light"/>
                <a:ea typeface="Lato"/>
                <a:cs typeface="Lato"/>
              </a:rPr>
              <a:t>Jennifer Connolly, Student Financial Services</a:t>
            </a:r>
          </a:p>
          <a:p>
            <a:pPr algn="l">
              <a:spcBef>
                <a:spcPts val="600"/>
              </a:spcBef>
            </a:pPr>
            <a:r>
              <a:rPr lang="en-US" sz="2000" dirty="0">
                <a:latin typeface="Adrianna Light"/>
                <a:ea typeface="Lato"/>
                <a:cs typeface="Lato"/>
              </a:rPr>
              <a:t>     </a:t>
            </a:r>
            <a:r>
              <a:rPr lang="en-US" sz="2000" dirty="0">
                <a:latin typeface="Adrianna Light"/>
                <a:ea typeface="Lato"/>
                <a:cs typeface="Lato"/>
                <a:hlinkClick r:id="rId4"/>
              </a:rPr>
              <a:t>jconnolly@iona.edu</a:t>
            </a:r>
            <a:r>
              <a:rPr lang="en-US" sz="2000" dirty="0">
                <a:latin typeface="Adrianna Light"/>
                <a:ea typeface="Lato"/>
                <a:cs typeface="Lato"/>
              </a:rPr>
              <a:t> </a:t>
            </a:r>
          </a:p>
          <a:p>
            <a:pPr marL="342900" indent="-342900" algn="l">
              <a:spcBef>
                <a:spcPts val="600"/>
              </a:spcBef>
              <a:buFont typeface="Arial" panose="020B0604020202020204" pitchFamily="34" charset="0"/>
              <a:buChar char="•"/>
            </a:pPr>
            <a:endParaRPr lang="en-US" sz="2000" dirty="0">
              <a:latin typeface="Adrianna Light"/>
              <a:ea typeface="Lato"/>
              <a:cs typeface="Lato"/>
            </a:endParaRPr>
          </a:p>
          <a:p>
            <a:pPr algn="l">
              <a:spcBef>
                <a:spcPts val="600"/>
              </a:spcBef>
            </a:pPr>
            <a:endParaRPr lang="en-US" sz="2000" dirty="0">
              <a:latin typeface="Adrianna Light"/>
              <a:ea typeface="Lato"/>
              <a:cs typeface="Lato"/>
            </a:endParaRPr>
          </a:p>
          <a:p>
            <a:pPr marL="800100" lvl="1" indent="-342900">
              <a:spcBef>
                <a:spcPts val="600"/>
              </a:spcBef>
              <a:buFont typeface="Arial" panose="020B0604020202020204" pitchFamily="34" charset="0"/>
              <a:buChar char="•"/>
            </a:pPr>
            <a:r>
              <a:rPr lang="en-US" sz="2000" dirty="0">
                <a:latin typeface="Adrianna Light"/>
                <a:ea typeface="Lato"/>
                <a:cs typeface="Lato"/>
              </a:rPr>
              <a:t>NextGen Access</a:t>
            </a:r>
          </a:p>
          <a:p>
            <a:pPr marL="800100" lvl="1" indent="-342900">
              <a:spcBef>
                <a:spcPts val="600"/>
              </a:spcBef>
              <a:buFont typeface="Arial" panose="020B0604020202020204" pitchFamily="34" charset="0"/>
              <a:buChar char="•"/>
            </a:pPr>
            <a:r>
              <a:rPr lang="en-US" sz="2000" dirty="0">
                <a:latin typeface="Adrianna Light"/>
                <a:ea typeface="Lato"/>
                <a:cs typeface="Lato"/>
              </a:rPr>
              <a:t>Job Postings</a:t>
            </a:r>
          </a:p>
          <a:p>
            <a:pPr marL="800100" lvl="1" indent="-342900">
              <a:spcBef>
                <a:spcPts val="600"/>
              </a:spcBef>
              <a:buFont typeface="Arial" panose="020B0604020202020204" pitchFamily="34" charset="0"/>
              <a:buChar char="•"/>
            </a:pPr>
            <a:r>
              <a:rPr lang="en-US" sz="2000" dirty="0">
                <a:latin typeface="Adrianna Light"/>
                <a:ea typeface="Lato"/>
                <a:cs typeface="Lato"/>
              </a:rPr>
              <a:t>Timesheets</a:t>
            </a:r>
          </a:p>
          <a:p>
            <a:pPr marL="800100" lvl="1" indent="-342900">
              <a:spcBef>
                <a:spcPts val="600"/>
              </a:spcBef>
              <a:buFont typeface="Arial" panose="020B0604020202020204" pitchFamily="34" charset="0"/>
              <a:buChar char="•"/>
            </a:pPr>
            <a:r>
              <a:rPr lang="en-US" sz="2000" dirty="0">
                <a:latin typeface="Adrianna Light"/>
                <a:ea typeface="Lato"/>
                <a:cs typeface="Lato"/>
              </a:rPr>
              <a:t>Federal Work Study</a:t>
            </a:r>
          </a:p>
          <a:p>
            <a:pPr lvl="1">
              <a:spcBef>
                <a:spcPts val="600"/>
              </a:spcBef>
            </a:pPr>
            <a:endParaRPr lang="en-US" sz="2000" dirty="0">
              <a:latin typeface="Adrianna Light"/>
              <a:ea typeface="Lato"/>
              <a:cs typeface="Lato"/>
            </a:endParaRPr>
          </a:p>
          <a:p>
            <a:pPr algn="l">
              <a:spcBef>
                <a:spcPts val="600"/>
              </a:spcBef>
            </a:pPr>
            <a:endParaRPr lang="en-US" sz="2000" dirty="0">
              <a:latin typeface="Adrianna Light" panose="02000505040000020004" pitchFamily="2" charset="0"/>
              <a:ea typeface="Lato" panose="020F0502020204030203" pitchFamily="34" charset="0"/>
              <a:cs typeface="Lato" panose="020F0502020204030203" pitchFamily="34" charset="0"/>
            </a:endParaRPr>
          </a:p>
          <a:p>
            <a:pPr algn="l">
              <a:spcBef>
                <a:spcPts val="600"/>
              </a:spcBef>
            </a:pPr>
            <a:endParaRPr lang="en-US" sz="2000" dirty="0">
              <a:latin typeface="Adrianna Light"/>
            </a:endParaRPr>
          </a:p>
          <a:p>
            <a:pPr algn="l">
              <a:spcBef>
                <a:spcPts val="600"/>
              </a:spcBef>
            </a:pPr>
            <a:endParaRPr lang="en-US" sz="2000" dirty="0">
              <a:latin typeface="Adrianna Light" panose="02000505040000020004" pitchFamily="2" charset="0"/>
              <a:ea typeface="Lato" panose="020F0502020204030203" pitchFamily="34" charset="0"/>
              <a:cs typeface="Lato" panose="020F0502020204030203" pitchFamily="34" charset="0"/>
            </a:endParaRPr>
          </a:p>
          <a:p>
            <a:pPr marL="342900" indent="-342900" algn="l">
              <a:spcBef>
                <a:spcPts val="600"/>
              </a:spcBef>
              <a:buFont typeface="Arial" panose="020B0604020202020204" pitchFamily="34" charset="0"/>
              <a:buChar char="•"/>
            </a:pPr>
            <a:endParaRPr lang="en-US" sz="2400" dirty="0">
              <a:solidFill>
                <a:srgbClr val="565A5C"/>
              </a:solidFill>
              <a:latin typeface="Adrianna Light" panose="02000505040000020004" pitchFamily="2" charset="0"/>
              <a:ea typeface="Lato" panose="020F0502020204030203" pitchFamily="34" charset="0"/>
              <a:cs typeface="Lato" panose="020F0502020204030203" pitchFamily="34" charset="0"/>
            </a:endParaRPr>
          </a:p>
        </p:txBody>
      </p:sp>
      <p:sp>
        <p:nvSpPr>
          <p:cNvPr id="13" name="Title 1">
            <a:extLst>
              <a:ext uri="{FF2B5EF4-FFF2-40B4-BE49-F238E27FC236}">
                <a16:creationId xmlns:a16="http://schemas.microsoft.com/office/drawing/2014/main" id="{8AD53066-9F3C-1341-BF99-C73FA52CE751}"/>
              </a:ext>
            </a:extLst>
          </p:cNvPr>
          <p:cNvSpPr txBox="1">
            <a:spLocks/>
          </p:cNvSpPr>
          <p:nvPr/>
        </p:nvSpPr>
        <p:spPr>
          <a:xfrm>
            <a:off x="96032" y="1174194"/>
            <a:ext cx="5110743" cy="87206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2400" b="1" dirty="0">
                <a:latin typeface="Adrianna Light"/>
                <a:ea typeface="Lato"/>
                <a:cs typeface="Lato"/>
              </a:rPr>
              <a:t>       Questions regarding NextGen</a:t>
            </a:r>
          </a:p>
        </p:txBody>
      </p:sp>
      <p:sp>
        <p:nvSpPr>
          <p:cNvPr id="11" name="Title 1">
            <a:extLst>
              <a:ext uri="{FF2B5EF4-FFF2-40B4-BE49-F238E27FC236}">
                <a16:creationId xmlns:a16="http://schemas.microsoft.com/office/drawing/2014/main" id="{C2912FA0-2506-4FFD-9342-FA2C9FDE1E32}"/>
              </a:ext>
            </a:extLst>
          </p:cNvPr>
          <p:cNvSpPr txBox="1">
            <a:spLocks/>
          </p:cNvSpPr>
          <p:nvPr/>
        </p:nvSpPr>
        <p:spPr>
          <a:xfrm>
            <a:off x="6509330" y="1174195"/>
            <a:ext cx="5110743" cy="946194"/>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2400" b="1" dirty="0">
                <a:latin typeface="Adrianna Light"/>
                <a:ea typeface="Lato"/>
                <a:cs typeface="Lato"/>
              </a:rPr>
              <a:t>         Questions regarding Paycom</a:t>
            </a:r>
          </a:p>
        </p:txBody>
      </p:sp>
      <p:sp>
        <p:nvSpPr>
          <p:cNvPr id="6" name="Rectangle 5">
            <a:extLst>
              <a:ext uri="{FF2B5EF4-FFF2-40B4-BE49-F238E27FC236}">
                <a16:creationId xmlns:a16="http://schemas.microsoft.com/office/drawing/2014/main" id="{2585C4B3-6821-4FC7-9976-B385F1F4F886}"/>
              </a:ext>
            </a:extLst>
          </p:cNvPr>
          <p:cNvSpPr/>
          <p:nvPr/>
        </p:nvSpPr>
        <p:spPr>
          <a:xfrm>
            <a:off x="6509330" y="2122746"/>
            <a:ext cx="6096000" cy="3447098"/>
          </a:xfrm>
          <a:prstGeom prst="rect">
            <a:avLst/>
          </a:prstGeom>
        </p:spPr>
        <p:txBody>
          <a:bodyPr>
            <a:spAutoFit/>
          </a:bodyPr>
          <a:lstStyle/>
          <a:p>
            <a:pPr>
              <a:spcBef>
                <a:spcPts val="600"/>
              </a:spcBef>
            </a:pPr>
            <a:endParaRPr lang="en-US" dirty="0">
              <a:latin typeface="Adrianna Light" panose="02000505040000020004" pitchFamily="2" charset="0"/>
              <a:ea typeface="Lato" panose="020F0502020204030203" pitchFamily="34" charset="0"/>
              <a:cs typeface="Lato" panose="020F0502020204030203" pitchFamily="34" charset="0"/>
            </a:endParaRPr>
          </a:p>
          <a:p>
            <a:pPr marL="342900" indent="-342900">
              <a:spcBef>
                <a:spcPts val="600"/>
              </a:spcBef>
              <a:buFont typeface="Arial" panose="020B0604020202020204" pitchFamily="34" charset="0"/>
              <a:buChar char="•"/>
            </a:pPr>
            <a:r>
              <a:rPr lang="en-US" sz="2000" dirty="0">
                <a:latin typeface="Adrianna Light"/>
                <a:ea typeface="Lato"/>
                <a:cs typeface="Lato"/>
              </a:rPr>
              <a:t>Lucia Bleidner, HR</a:t>
            </a:r>
          </a:p>
          <a:p>
            <a:pPr>
              <a:spcBef>
                <a:spcPts val="600"/>
              </a:spcBef>
            </a:pPr>
            <a:r>
              <a:rPr lang="en-US" sz="2000" dirty="0">
                <a:latin typeface="Adrianna Light"/>
                <a:ea typeface="Lato"/>
                <a:cs typeface="Lato"/>
              </a:rPr>
              <a:t>      </a:t>
            </a:r>
            <a:r>
              <a:rPr lang="en-US" sz="2000" dirty="0">
                <a:latin typeface="Adrianna Light"/>
                <a:ea typeface="Lato"/>
                <a:cs typeface="Lato"/>
                <a:hlinkClick r:id="rId5"/>
              </a:rPr>
              <a:t>lbleidner@iona.edu</a:t>
            </a:r>
            <a:r>
              <a:rPr lang="en-US" sz="2000" dirty="0">
                <a:latin typeface="Adrianna Light"/>
                <a:ea typeface="Lato"/>
                <a:cs typeface="Lato"/>
              </a:rPr>
              <a:t> </a:t>
            </a:r>
          </a:p>
          <a:p>
            <a:pPr marL="342900" indent="-342900">
              <a:spcBef>
                <a:spcPts val="600"/>
              </a:spcBef>
              <a:buFont typeface="Arial" panose="020B0604020202020204" pitchFamily="34" charset="0"/>
              <a:buChar char="•"/>
            </a:pPr>
            <a:endParaRPr lang="en-US" sz="2000" dirty="0">
              <a:latin typeface="Adrianna Light"/>
              <a:ea typeface="Lato"/>
              <a:cs typeface="Lato"/>
            </a:endParaRPr>
          </a:p>
          <a:p>
            <a:pPr marL="800100" lvl="1" indent="-342900">
              <a:spcBef>
                <a:spcPts val="600"/>
              </a:spcBef>
              <a:buFont typeface="Arial" panose="020B0604020202020204" pitchFamily="34" charset="0"/>
              <a:buChar char="•"/>
            </a:pPr>
            <a:r>
              <a:rPr lang="en-US" sz="2000" dirty="0">
                <a:latin typeface="Adrianna Light"/>
                <a:ea typeface="Lato"/>
                <a:cs typeface="Lato"/>
              </a:rPr>
              <a:t>On Boarding</a:t>
            </a:r>
          </a:p>
          <a:p>
            <a:pPr marL="800100" lvl="1" indent="-342900">
              <a:spcBef>
                <a:spcPts val="600"/>
              </a:spcBef>
              <a:buFont typeface="Arial" panose="020B0604020202020204" pitchFamily="34" charset="0"/>
              <a:buChar char="•"/>
            </a:pPr>
            <a:r>
              <a:rPr lang="en-US" sz="2000" dirty="0">
                <a:latin typeface="Adrianna Light"/>
                <a:ea typeface="Lato"/>
                <a:cs typeface="Lato"/>
              </a:rPr>
              <a:t>Direct Deposit</a:t>
            </a:r>
          </a:p>
          <a:p>
            <a:pPr marL="800100" lvl="1" indent="-342900">
              <a:spcBef>
                <a:spcPts val="600"/>
              </a:spcBef>
              <a:buFont typeface="Arial" panose="020B0604020202020204" pitchFamily="34" charset="0"/>
              <a:buChar char="•"/>
            </a:pPr>
            <a:r>
              <a:rPr lang="en-US" sz="2000" dirty="0">
                <a:latin typeface="Adrianna Light"/>
                <a:ea typeface="Lato"/>
                <a:cs typeface="Lato"/>
              </a:rPr>
              <a:t>Taxes</a:t>
            </a:r>
          </a:p>
          <a:p>
            <a:pPr marL="800100" lvl="1" indent="-342900">
              <a:spcBef>
                <a:spcPts val="600"/>
              </a:spcBef>
              <a:buFont typeface="Arial" panose="020B0604020202020204" pitchFamily="34" charset="0"/>
              <a:buChar char="•"/>
            </a:pPr>
            <a:r>
              <a:rPr lang="en-US" sz="2000" dirty="0">
                <a:latin typeface="Adrianna Light"/>
                <a:ea typeface="Lato"/>
                <a:cs typeface="Lato"/>
              </a:rPr>
              <a:t>Pay stubs</a:t>
            </a:r>
          </a:p>
          <a:p>
            <a:pPr marL="800100" lvl="1" indent="-342900">
              <a:spcBef>
                <a:spcPts val="600"/>
              </a:spcBef>
              <a:buFont typeface="Arial" panose="020B0604020202020204" pitchFamily="34" charset="0"/>
              <a:buChar char="•"/>
            </a:pPr>
            <a:r>
              <a:rPr lang="en-US" sz="2000" dirty="0">
                <a:latin typeface="Adrianna Light"/>
                <a:ea typeface="Lato"/>
                <a:cs typeface="Lato"/>
              </a:rPr>
              <a:t>W2’s</a:t>
            </a:r>
          </a:p>
        </p:txBody>
      </p:sp>
      <p:pic>
        <p:nvPicPr>
          <p:cNvPr id="12" name="Graphic 11">
            <a:extLst>
              <a:ext uri="{FF2B5EF4-FFF2-40B4-BE49-F238E27FC236}">
                <a16:creationId xmlns:a16="http://schemas.microsoft.com/office/drawing/2014/main" id="{66C560EE-9114-4EF8-AF16-6302A152BD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32" y="7684"/>
            <a:ext cx="3678526" cy="842133"/>
          </a:xfrm>
          <a:prstGeom prst="rect">
            <a:avLst/>
          </a:prstGeom>
        </p:spPr>
      </p:pic>
    </p:spTree>
    <p:extLst>
      <p:ext uri="{BB962C8B-B14F-4D97-AF65-F5344CB8AC3E}">
        <p14:creationId xmlns:p14="http://schemas.microsoft.com/office/powerpoint/2010/main" val="1922817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a:blip r:embed="rId3"/>
          <a:stretch>
            <a:fillRect/>
          </a:stretch>
        </p:blipFill>
        <p:spPr>
          <a:xfrm>
            <a:off x="467783" y="235230"/>
            <a:ext cx="4497621" cy="793258"/>
          </a:xfrm>
          <a:prstGeom prst="rect">
            <a:avLst/>
          </a:prstGeom>
        </p:spPr>
      </p:pic>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6" name="Picture 5">
            <a:extLst>
              <a:ext uri="{FF2B5EF4-FFF2-40B4-BE49-F238E27FC236}">
                <a16:creationId xmlns:a16="http://schemas.microsoft.com/office/drawing/2014/main" id="{779EE606-7470-1549-9C03-296635AA72C2}"/>
              </a:ext>
            </a:extLst>
          </p:cNvPr>
          <p:cNvPicPr>
            <a:picLocks noChangeAspect="1"/>
          </p:cNvPicPr>
          <p:nvPr/>
        </p:nvPicPr>
        <p:blipFill rotWithShape="1">
          <a:blip r:embed="rId4">
            <a:alphaModFix amt="30000"/>
          </a:blip>
          <a:srcRect l="4201" t="4025" r="3954" b="4257"/>
          <a:stretch/>
        </p:blipFill>
        <p:spPr>
          <a:xfrm>
            <a:off x="9107055" y="0"/>
            <a:ext cx="3084944" cy="6858000"/>
          </a:xfrm>
          <a:prstGeom prst="rect">
            <a:avLst/>
          </a:prstGeom>
        </p:spPr>
      </p:pic>
      <p:sp>
        <p:nvSpPr>
          <p:cNvPr id="21" name="Title 1">
            <a:extLst>
              <a:ext uri="{FF2B5EF4-FFF2-40B4-BE49-F238E27FC236}">
                <a16:creationId xmlns:a16="http://schemas.microsoft.com/office/drawing/2014/main" id="{F11F30B6-1D11-3B4C-BEEF-D74A0E0E54C2}"/>
              </a:ext>
            </a:extLst>
          </p:cNvPr>
          <p:cNvSpPr txBox="1">
            <a:spLocks/>
          </p:cNvSpPr>
          <p:nvPr/>
        </p:nvSpPr>
        <p:spPr>
          <a:xfrm>
            <a:off x="467784" y="975219"/>
            <a:ext cx="10733250" cy="4907561"/>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lgn="l">
              <a:lnSpc>
                <a:spcPct val="150000"/>
              </a:lnSpc>
              <a:buClr>
                <a:srgbClr val="F5A81C"/>
              </a:buClr>
              <a:buFont typeface="Arial,Sans-Serif" panose="020B0604020202020204" pitchFamily="34" charset="0"/>
              <a:buChar char="•"/>
            </a:pPr>
            <a:r>
              <a:rPr lang="en-US" sz="2000" dirty="0">
                <a:latin typeface="Adrianna Light"/>
                <a:ea typeface="Lato"/>
                <a:cs typeface="Arial"/>
              </a:rPr>
              <a:t>Students are required to bring I-9 documentation to HR upon completion of their Paycom onboarding. </a:t>
            </a:r>
            <a:endParaRPr lang="en-US" dirty="0">
              <a:latin typeface="Calibri Light" panose="020F0302020204030204"/>
              <a:ea typeface="Lato"/>
              <a:cs typeface="Calibri Light"/>
            </a:endParaRPr>
          </a:p>
          <a:p>
            <a:pPr marL="285750" indent="-285750" algn="l">
              <a:lnSpc>
                <a:spcPct val="150000"/>
              </a:lnSpc>
              <a:buClr>
                <a:srgbClr val="F5A81C"/>
              </a:buClr>
              <a:buFont typeface="Arial,Sans-Serif" panose="020B0604020202020204" pitchFamily="34" charset="0"/>
              <a:buChar char="•"/>
            </a:pPr>
            <a:r>
              <a:rPr lang="en-US" sz="2000" dirty="0">
                <a:latin typeface="Adrianna Light"/>
                <a:ea typeface="Lato"/>
                <a:cs typeface="Arial"/>
              </a:rPr>
              <a:t>Once all required Paycom/I-9 documentation is complete, SFS will be notified by Human Resources to hire the student into NextGen. </a:t>
            </a:r>
          </a:p>
          <a:p>
            <a:pPr marL="285750" indent="-285750" algn="l">
              <a:lnSpc>
                <a:spcPct val="150000"/>
              </a:lnSpc>
              <a:buClr>
                <a:srgbClr val="F5A81C"/>
              </a:buClr>
              <a:buFont typeface="Arial" panose="020B0604020202020204" pitchFamily="34" charset="0"/>
              <a:buChar char="•"/>
            </a:pPr>
            <a:r>
              <a:rPr lang="en-US" sz="2000" dirty="0">
                <a:latin typeface="Adrianna Light"/>
                <a:ea typeface="Lato"/>
                <a:cs typeface="Arial"/>
              </a:rPr>
              <a:t>Once officially hired into NextGen the student/supervisor will receive an email that they are able to begin work. </a:t>
            </a:r>
            <a:r>
              <a:rPr lang="en-US" sz="2000" b="1" i="1" u="sng" dirty="0">
                <a:latin typeface="Adrianna Light"/>
                <a:ea typeface="Lato"/>
                <a:cs typeface="Arial"/>
              </a:rPr>
              <a:t>Students CANNOT work until this notification is received.</a:t>
            </a:r>
            <a:endParaRPr lang="en-US" sz="2000" b="1" i="1" u="sng" dirty="0">
              <a:latin typeface="Adrianna Light" panose="02000505040000020004" pitchFamily="2" charset="0"/>
              <a:ea typeface="Lato" panose="020F0502020204030203" pitchFamily="34" charset="0"/>
              <a:cs typeface="Arial" panose="020B0604020202020204" pitchFamily="34" charset="0"/>
            </a:endParaRPr>
          </a:p>
          <a:p>
            <a:pPr marL="285750" indent="-285750" algn="l">
              <a:lnSpc>
                <a:spcPct val="150000"/>
              </a:lnSpc>
              <a:buClr>
                <a:srgbClr val="F5A81C"/>
              </a:buClr>
              <a:buFont typeface="Arial" panose="020B0604020202020204" pitchFamily="34" charset="0"/>
              <a:buChar char="•"/>
            </a:pPr>
            <a:r>
              <a:rPr lang="en-US" sz="2000" dirty="0">
                <a:latin typeface="Adrianna Light"/>
                <a:ea typeface="Lato"/>
                <a:cs typeface="Arial"/>
              </a:rPr>
              <a:t>Student timesheets are completed in NextGen not in Paycom.</a:t>
            </a:r>
            <a:endParaRPr lang="en-US" sz="2000" dirty="0">
              <a:latin typeface="Adrianna Light" panose="02000505040000020004" pitchFamily="2" charset="0"/>
              <a:ea typeface="Lato" panose="020F0502020204030203" pitchFamily="34" charset="0"/>
              <a:cs typeface="Arial" panose="020B0604020202020204" pitchFamily="34" charset="0"/>
            </a:endParaRPr>
          </a:p>
          <a:p>
            <a:pPr marL="285750" indent="-285750" algn="l">
              <a:lnSpc>
                <a:spcPct val="150000"/>
              </a:lnSpc>
              <a:buClr>
                <a:srgbClr val="F5A81C"/>
              </a:buClr>
              <a:buFont typeface="Arial" panose="020B0604020202020204" pitchFamily="34" charset="0"/>
              <a:buChar char="•"/>
            </a:pPr>
            <a:endParaRPr lang="en-US" sz="2000" dirty="0">
              <a:latin typeface="Adrianna Light" panose="02000505040000020004" pitchFamily="2" charset="0"/>
              <a:ea typeface="Lato" panose="020F0502020204030203" pitchFamily="34" charset="0"/>
              <a:cs typeface="Arial" panose="020B0604020202020204" pitchFamily="34" charset="0"/>
            </a:endParaRPr>
          </a:p>
        </p:txBody>
      </p:sp>
      <p:sp>
        <p:nvSpPr>
          <p:cNvPr id="8" name="Title 1">
            <a:extLst>
              <a:ext uri="{FF2B5EF4-FFF2-40B4-BE49-F238E27FC236}">
                <a16:creationId xmlns:a16="http://schemas.microsoft.com/office/drawing/2014/main" id="{237F4993-E5F5-BB44-90C8-BC78CE4471E4}"/>
              </a:ext>
            </a:extLst>
          </p:cNvPr>
          <p:cNvSpPr txBox="1">
            <a:spLocks/>
          </p:cNvSpPr>
          <p:nvPr/>
        </p:nvSpPr>
        <p:spPr>
          <a:xfrm>
            <a:off x="1184785" y="329608"/>
            <a:ext cx="6067039" cy="507123"/>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2400" b="1" dirty="0">
                <a:latin typeface="Adrianna Demibold" panose="02000505040000020004" pitchFamily="2" charset="0"/>
              </a:rPr>
              <a:t>     </a:t>
            </a:r>
            <a:r>
              <a:rPr lang="en-US" sz="3600" b="1" dirty="0">
                <a:latin typeface="Adrianna Demibold" panose="02000505040000020004" pitchFamily="2" charset="0"/>
              </a:rPr>
              <a:t>Hiring Process </a:t>
            </a:r>
          </a:p>
        </p:txBody>
      </p:sp>
    </p:spTree>
    <p:extLst>
      <p:ext uri="{BB962C8B-B14F-4D97-AF65-F5344CB8AC3E}">
        <p14:creationId xmlns:p14="http://schemas.microsoft.com/office/powerpoint/2010/main" val="2782852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a:blip r:embed="rId3"/>
          <a:stretch>
            <a:fillRect/>
          </a:stretch>
        </p:blipFill>
        <p:spPr>
          <a:xfrm>
            <a:off x="467784" y="235229"/>
            <a:ext cx="6247884" cy="1101957"/>
          </a:xfrm>
          <a:prstGeom prst="rect">
            <a:avLst/>
          </a:prstGeom>
        </p:spPr>
      </p:pic>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pic>
        <p:nvPicPr>
          <p:cNvPr id="6" name="Picture 5">
            <a:extLst>
              <a:ext uri="{FF2B5EF4-FFF2-40B4-BE49-F238E27FC236}">
                <a16:creationId xmlns:a16="http://schemas.microsoft.com/office/drawing/2014/main" id="{779EE606-7470-1549-9C03-296635AA72C2}"/>
              </a:ext>
            </a:extLst>
          </p:cNvPr>
          <p:cNvPicPr>
            <a:picLocks noChangeAspect="1"/>
          </p:cNvPicPr>
          <p:nvPr/>
        </p:nvPicPr>
        <p:blipFill rotWithShape="1">
          <a:blip r:embed="rId4">
            <a:alphaModFix amt="30000"/>
          </a:blip>
          <a:srcRect l="4201" t="4025" r="3954" b="4257"/>
          <a:stretch/>
        </p:blipFill>
        <p:spPr>
          <a:xfrm>
            <a:off x="9107055" y="0"/>
            <a:ext cx="3084944" cy="6858000"/>
          </a:xfrm>
          <a:prstGeom prst="rect">
            <a:avLst/>
          </a:prstGeom>
        </p:spPr>
      </p:pic>
      <p:sp>
        <p:nvSpPr>
          <p:cNvPr id="8" name="Title 1">
            <a:extLst>
              <a:ext uri="{FF2B5EF4-FFF2-40B4-BE49-F238E27FC236}">
                <a16:creationId xmlns:a16="http://schemas.microsoft.com/office/drawing/2014/main" id="{237F4993-E5F5-BB44-90C8-BC78CE4471E4}"/>
              </a:ext>
            </a:extLst>
          </p:cNvPr>
          <p:cNvSpPr txBox="1">
            <a:spLocks/>
          </p:cNvSpPr>
          <p:nvPr/>
        </p:nvSpPr>
        <p:spPr>
          <a:xfrm>
            <a:off x="1233377" y="2918292"/>
            <a:ext cx="9650933" cy="1021415"/>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000"/>
              </a:lnSpc>
            </a:pPr>
            <a:r>
              <a:rPr lang="en-US" sz="3600" b="1" dirty="0">
                <a:latin typeface="Adrianna Demibold" panose="02000505040000020004" pitchFamily="2" charset="0"/>
              </a:rPr>
              <a:t>Student Financial Services</a:t>
            </a:r>
          </a:p>
          <a:p>
            <a:pPr algn="ctr">
              <a:lnSpc>
                <a:spcPts val="4000"/>
              </a:lnSpc>
            </a:pPr>
            <a:r>
              <a:rPr lang="en-US" sz="3600" b="1" dirty="0">
                <a:latin typeface="Adrianna Demibold" panose="02000505040000020004" pitchFamily="2" charset="0"/>
              </a:rPr>
              <a:t> Hiring Overview</a:t>
            </a:r>
          </a:p>
        </p:txBody>
      </p:sp>
    </p:spTree>
    <p:extLst>
      <p:ext uri="{BB962C8B-B14F-4D97-AF65-F5344CB8AC3E}">
        <p14:creationId xmlns:p14="http://schemas.microsoft.com/office/powerpoint/2010/main" val="4217649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4A9E15-2FE3-7844-97A6-591669833442}"/>
              </a:ext>
            </a:extLst>
          </p:cNvPr>
          <p:cNvSpPr txBox="1"/>
          <p:nvPr/>
        </p:nvSpPr>
        <p:spPr>
          <a:xfrm>
            <a:off x="7014258" y="5578997"/>
            <a:ext cx="237566" cy="369332"/>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59885896-0D0C-0144-9BA4-AA0082CA657A}"/>
              </a:ext>
            </a:extLst>
          </p:cNvPr>
          <p:cNvPicPr>
            <a:picLocks noChangeAspect="1"/>
          </p:cNvPicPr>
          <p:nvPr/>
        </p:nvPicPr>
        <p:blipFill>
          <a:blip r:embed="rId3"/>
          <a:stretch>
            <a:fillRect/>
          </a:stretch>
        </p:blipFill>
        <p:spPr>
          <a:xfrm>
            <a:off x="467783" y="235229"/>
            <a:ext cx="4912492" cy="886847"/>
          </a:xfrm>
          <a:prstGeom prst="rect">
            <a:avLst/>
          </a:prstGeom>
        </p:spPr>
      </p:pic>
      <p:sp>
        <p:nvSpPr>
          <p:cNvPr id="7" name="TextBox 6">
            <a:extLst>
              <a:ext uri="{FF2B5EF4-FFF2-40B4-BE49-F238E27FC236}">
                <a16:creationId xmlns:a16="http://schemas.microsoft.com/office/drawing/2014/main" id="{B035593C-FA1F-4C4F-A66F-043286C6EDF4}"/>
              </a:ext>
            </a:extLst>
          </p:cNvPr>
          <p:cNvSpPr txBox="1"/>
          <p:nvPr/>
        </p:nvSpPr>
        <p:spPr>
          <a:xfrm>
            <a:off x="2326511" y="-1412111"/>
            <a:ext cx="237566" cy="369332"/>
          </a:xfrm>
          <a:prstGeom prst="rect">
            <a:avLst/>
          </a:prstGeom>
          <a:noFill/>
        </p:spPr>
        <p:txBody>
          <a:bodyPr wrap="none" rtlCol="0">
            <a:spAutoFit/>
          </a:bodyPr>
          <a:lstStyle/>
          <a:p>
            <a:r>
              <a:rPr lang="en-US" dirty="0"/>
              <a:t> </a:t>
            </a:r>
          </a:p>
        </p:txBody>
      </p:sp>
      <p:sp>
        <p:nvSpPr>
          <p:cNvPr id="17" name="Title 1">
            <a:extLst>
              <a:ext uri="{FF2B5EF4-FFF2-40B4-BE49-F238E27FC236}">
                <a16:creationId xmlns:a16="http://schemas.microsoft.com/office/drawing/2014/main" id="{C0FE7B31-BDD6-1D49-AB8C-190AA3C24CF3}"/>
              </a:ext>
            </a:extLst>
          </p:cNvPr>
          <p:cNvSpPr txBox="1">
            <a:spLocks/>
          </p:cNvSpPr>
          <p:nvPr/>
        </p:nvSpPr>
        <p:spPr>
          <a:xfrm>
            <a:off x="857556" y="1926506"/>
            <a:ext cx="9670744" cy="4423493"/>
          </a:xfrm>
          <a:prstGeom prst="rect">
            <a:avLst/>
          </a:prstGeom>
          <a:noFill/>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lgn="l">
              <a:lnSpc>
                <a:spcPct val="150000"/>
              </a:lnSpc>
              <a:buClr>
                <a:srgbClr val="F5A81C"/>
              </a:buClr>
              <a:buFont typeface="Arial" panose="020B0604020202020204" pitchFamily="34" charset="0"/>
              <a:buChar char="•"/>
            </a:pPr>
            <a:endParaRPr lang="en-US" sz="1400" dirty="0">
              <a:solidFill>
                <a:srgbClr val="53575A"/>
              </a:solidFill>
              <a:latin typeface="Adrianna Light" panose="02000505040000020004" pitchFamily="2" charset="0"/>
              <a:ea typeface="Lato" panose="020F0502020204030203" pitchFamily="34" charset="0"/>
              <a:cs typeface="Arial" panose="020B0604020202020204" pitchFamily="34" charset="0"/>
            </a:endParaRPr>
          </a:p>
          <a:p>
            <a:pPr marL="285750" indent="-285750" algn="l">
              <a:lnSpc>
                <a:spcPct val="150000"/>
              </a:lnSpc>
              <a:buClr>
                <a:srgbClr val="F5A81C"/>
              </a:buClr>
              <a:buFont typeface="Arial" panose="020B0604020202020204" pitchFamily="34" charset="0"/>
              <a:buChar char="•"/>
            </a:pPr>
            <a:r>
              <a:rPr lang="en-US" sz="1600" b="1" dirty="0">
                <a:latin typeface="Adrianna Demibold" panose="02000505040000020004"/>
                <a:ea typeface="Lato" panose="020F0502020204030203" pitchFamily="34" charset="0"/>
                <a:cs typeface="Arial" panose="020B0604020202020204" pitchFamily="34" charset="0"/>
              </a:rPr>
              <a:t>Supervisor posts job in NextGen</a:t>
            </a:r>
          </a:p>
          <a:p>
            <a:pPr marL="285750" indent="-285750" algn="l">
              <a:lnSpc>
                <a:spcPct val="150000"/>
              </a:lnSpc>
              <a:buClr>
                <a:srgbClr val="F5A81C"/>
              </a:buClr>
              <a:buFont typeface="Arial" panose="020B0604020202020204" pitchFamily="34" charset="0"/>
              <a:buChar char="•"/>
            </a:pPr>
            <a:r>
              <a:rPr lang="en-US" sz="1600" b="1" dirty="0">
                <a:latin typeface="Adrianna Demibold" panose="02000505040000020004"/>
                <a:ea typeface="Lato" panose="020F0502020204030203" pitchFamily="34" charset="0"/>
                <a:cs typeface="Arial" panose="020B0604020202020204" pitchFamily="34" charset="0"/>
              </a:rPr>
              <a:t>Students apply for job online in NextGen</a:t>
            </a:r>
          </a:p>
          <a:p>
            <a:pPr marL="285750" indent="-285750" algn="l">
              <a:lnSpc>
                <a:spcPct val="150000"/>
              </a:lnSpc>
              <a:buClr>
                <a:srgbClr val="F5A81C"/>
              </a:buClr>
              <a:buFont typeface="Arial" panose="020B0604020202020204" pitchFamily="34" charset="0"/>
              <a:buChar char="•"/>
            </a:pPr>
            <a:r>
              <a:rPr lang="en-US" sz="1600" b="1" dirty="0">
                <a:latin typeface="Adrianna Demibold" panose="02000505040000020004"/>
                <a:ea typeface="Lato" panose="020F0502020204030203" pitchFamily="34" charset="0"/>
                <a:cs typeface="Arial" panose="020B0604020202020204" pitchFamily="34" charset="0"/>
              </a:rPr>
              <a:t>Supervisor interviews student</a:t>
            </a:r>
          </a:p>
          <a:p>
            <a:pPr marL="285750" indent="-285750" algn="l">
              <a:lnSpc>
                <a:spcPct val="150000"/>
              </a:lnSpc>
              <a:buClr>
                <a:srgbClr val="F5A81C"/>
              </a:buClr>
              <a:buFont typeface="Arial" panose="020B0604020202020204" pitchFamily="34" charset="0"/>
              <a:buChar char="•"/>
            </a:pPr>
            <a:r>
              <a:rPr lang="en-US" sz="1600" b="1" dirty="0">
                <a:latin typeface="Adrianna Demibold" panose="02000505040000020004"/>
                <a:ea typeface="Lato" panose="020F0502020204030203" pitchFamily="34" charset="0"/>
                <a:cs typeface="Arial" panose="020B0604020202020204" pitchFamily="34" charset="0"/>
              </a:rPr>
              <a:t>Supervisor hires student in NextGen</a:t>
            </a:r>
          </a:p>
          <a:p>
            <a:pPr marL="285750" indent="-285750" algn="l">
              <a:lnSpc>
                <a:spcPct val="150000"/>
              </a:lnSpc>
              <a:buClr>
                <a:srgbClr val="F5A81C"/>
              </a:buClr>
              <a:buFont typeface="Arial" panose="020B0604020202020204" pitchFamily="34" charset="0"/>
              <a:buChar char="•"/>
            </a:pPr>
            <a:r>
              <a:rPr lang="en-US" sz="1600" b="1" dirty="0">
                <a:latin typeface="Adrianna Demibold" panose="02000505040000020004"/>
                <a:ea typeface="Lato" panose="020F0502020204030203" pitchFamily="34" charset="0"/>
                <a:cs typeface="Arial" panose="020B0604020202020204" pitchFamily="34" charset="0"/>
              </a:rPr>
              <a:t>Student will be sent an onboarding email by Human Resources</a:t>
            </a:r>
          </a:p>
          <a:p>
            <a:pPr marL="285750" indent="-285750" algn="l">
              <a:lnSpc>
                <a:spcPct val="150000"/>
              </a:lnSpc>
              <a:buClr>
                <a:srgbClr val="F5A81C"/>
              </a:buClr>
              <a:buFont typeface="Arial" panose="020B0604020202020204" pitchFamily="34" charset="0"/>
              <a:buChar char="•"/>
            </a:pPr>
            <a:r>
              <a:rPr lang="en-US" sz="1600" b="1" dirty="0">
                <a:latin typeface="Adrianna Demibold" panose="02000505040000020004"/>
                <a:ea typeface="Lato" panose="020F0502020204030203" pitchFamily="34" charset="0"/>
                <a:cs typeface="Arial" panose="020B0604020202020204" pitchFamily="34" charset="0"/>
              </a:rPr>
              <a:t>Once student completes all required onboarding documentation, Human Resources will notify Student Financial Services to process the hire in NextGen</a:t>
            </a:r>
          </a:p>
          <a:p>
            <a:pPr marL="285750" indent="-285750" algn="l">
              <a:lnSpc>
                <a:spcPct val="150000"/>
              </a:lnSpc>
              <a:buClr>
                <a:srgbClr val="F5A81C"/>
              </a:buClr>
              <a:buFont typeface="Arial" panose="020B0604020202020204" pitchFamily="34" charset="0"/>
              <a:buChar char="•"/>
            </a:pPr>
            <a:r>
              <a:rPr lang="en-US" sz="1600" b="1" dirty="0">
                <a:latin typeface="Adrianna Demibold" panose="02000505040000020004"/>
                <a:ea typeface="Lato" panose="020F0502020204030203" pitchFamily="34" charset="0"/>
                <a:cs typeface="Arial" panose="020B0604020202020204" pitchFamily="34" charset="0"/>
              </a:rPr>
              <a:t>Once Student Financial Services completes the hire in NextGen, both the student and supervisor will receive a confirmation email and </a:t>
            </a:r>
            <a:r>
              <a:rPr lang="en-US" sz="1600" b="1" i="1" dirty="0">
                <a:latin typeface="Adrianna Demibold" panose="02000505040000020004"/>
                <a:ea typeface="Lato" panose="020F0502020204030203" pitchFamily="34" charset="0"/>
                <a:cs typeface="Arial" panose="020B0604020202020204" pitchFamily="34" charset="0"/>
              </a:rPr>
              <a:t>only</a:t>
            </a:r>
            <a:r>
              <a:rPr lang="en-US" sz="1600" b="1" dirty="0">
                <a:latin typeface="Adrianna Demibold" panose="02000505040000020004"/>
                <a:ea typeface="Lato" panose="020F0502020204030203" pitchFamily="34" charset="0"/>
                <a:cs typeface="Arial" panose="020B0604020202020204" pitchFamily="34" charset="0"/>
              </a:rPr>
              <a:t> at that point is the student authorized to begin working</a:t>
            </a:r>
          </a:p>
        </p:txBody>
      </p:sp>
      <p:sp>
        <p:nvSpPr>
          <p:cNvPr id="15" name="Title 1">
            <a:extLst>
              <a:ext uri="{FF2B5EF4-FFF2-40B4-BE49-F238E27FC236}">
                <a16:creationId xmlns:a16="http://schemas.microsoft.com/office/drawing/2014/main" id="{237F4993-E5F5-BB44-90C8-BC78CE4471E4}"/>
              </a:ext>
            </a:extLst>
          </p:cNvPr>
          <p:cNvSpPr txBox="1">
            <a:spLocks/>
          </p:cNvSpPr>
          <p:nvPr/>
        </p:nvSpPr>
        <p:spPr>
          <a:xfrm>
            <a:off x="825155" y="1039660"/>
            <a:ext cx="7855382" cy="886847"/>
          </a:xfrm>
          <a:prstGeom prst="rect">
            <a:avLst/>
          </a:prstGeom>
          <a:noFill/>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3000" b="1" dirty="0">
                <a:solidFill>
                  <a:srgbClr val="641934"/>
                </a:solidFill>
                <a:latin typeface="Adrianna Demibold" panose="02000505040000020004" pitchFamily="2" charset="0"/>
              </a:rPr>
              <a:t>	</a:t>
            </a:r>
            <a:r>
              <a:rPr lang="en-US" sz="3500" b="1" u="sng" dirty="0">
                <a:latin typeface="Adrianna Demibold" panose="02000505040000020004" pitchFamily="2" charset="0"/>
              </a:rPr>
              <a:t>Sequence for successful student hiring</a:t>
            </a:r>
          </a:p>
        </p:txBody>
      </p:sp>
    </p:spTree>
    <p:extLst>
      <p:ext uri="{BB962C8B-B14F-4D97-AF65-F5344CB8AC3E}">
        <p14:creationId xmlns:p14="http://schemas.microsoft.com/office/powerpoint/2010/main" val="42434574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D4FFE232A7C642B2046C98437AB098" ma:contentTypeVersion="15" ma:contentTypeDescription="Create a new document." ma:contentTypeScope="" ma:versionID="d9a4622a7c0bf6e101b4524ad868f619">
  <xsd:schema xmlns:xsd="http://www.w3.org/2001/XMLSchema" xmlns:xs="http://www.w3.org/2001/XMLSchema" xmlns:p="http://schemas.microsoft.com/office/2006/metadata/properties" xmlns:ns1="http://schemas.microsoft.com/sharepoint/v3" xmlns:ns3="ffa1087c-ac0c-4414-ba5f-9387a5ef8360" xmlns:ns4="d0d66017-f7d0-40f3-a0ec-e8bb29cebe5f" targetNamespace="http://schemas.microsoft.com/office/2006/metadata/properties" ma:root="true" ma:fieldsID="396245b105b147f02688bf1f2abc7367" ns1:_="" ns3:_="" ns4:_="">
    <xsd:import namespace="http://schemas.microsoft.com/sharepoint/v3"/>
    <xsd:import namespace="ffa1087c-ac0c-4414-ba5f-9387a5ef8360"/>
    <xsd:import namespace="d0d66017-f7d0-40f3-a0ec-e8bb29cebe5f"/>
    <xsd:element name="properties">
      <xsd:complexType>
        <xsd:sequence>
          <xsd:element name="documentManagement">
            <xsd:complexType>
              <xsd:all>
                <xsd:element ref="ns3:MediaServiceMetadata" minOccurs="0"/>
                <xsd:element ref="ns3:MediaServiceFastMetadata" minOccurs="0"/>
                <xsd:element ref="ns1:_ip_UnifiedCompliancePolicyProperties" minOccurs="0"/>
                <xsd:element ref="ns1:_ip_UnifiedCompliancePolicyUIAction"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a1087c-ac0c-4414-ba5f-9387a5ef836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d66017-f7d0-40f3-a0ec-e8bb29cebe5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73A4645-82E2-4645-8DC3-CF3F680626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fa1087c-ac0c-4414-ba5f-9387a5ef8360"/>
    <ds:schemaRef ds:uri="d0d66017-f7d0-40f3-a0ec-e8bb29cebe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224835-6D68-4B5B-85D2-FA82DDD27446}">
  <ds:schemaRefs>
    <ds:schemaRef ds:uri="http://schemas.microsoft.com/sharepoint/v3/contenttype/forms"/>
  </ds:schemaRefs>
</ds:datastoreItem>
</file>

<file path=customXml/itemProps3.xml><?xml version="1.0" encoding="utf-8"?>
<ds:datastoreItem xmlns:ds="http://schemas.openxmlformats.org/officeDocument/2006/customXml" ds:itemID="{D5FBBF4E-0CAB-459B-84F8-670C728E7F76}">
  <ds:schemaRefs>
    <ds:schemaRef ds:uri="http://purl.org/dc/terms/"/>
    <ds:schemaRef ds:uri="http://schemas.openxmlformats.org/package/2006/metadata/core-properties"/>
    <ds:schemaRef ds:uri="http://schemas.microsoft.com/office/infopath/2007/PartnerControls"/>
    <ds:schemaRef ds:uri="d0d66017-f7d0-40f3-a0ec-e8bb29cebe5f"/>
    <ds:schemaRef ds:uri="http://purl.org/dc/dcmitype/"/>
    <ds:schemaRef ds:uri="http://www.w3.org/XML/1998/namespace"/>
    <ds:schemaRef ds:uri="http://schemas.microsoft.com/office/2006/metadata/properties"/>
    <ds:schemaRef ds:uri="http://schemas.microsoft.com/office/2006/documentManagement/types"/>
    <ds:schemaRef ds:uri="http://purl.org/dc/elements/1.1/"/>
    <ds:schemaRef ds:uri="ffa1087c-ac0c-4414-ba5f-9387a5ef8360"/>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42873</TotalTime>
  <Words>2709</Words>
  <Application>Microsoft Office PowerPoint</Application>
  <PresentationFormat>Widescreen</PresentationFormat>
  <Paragraphs>404</Paragraphs>
  <Slides>61</Slides>
  <Notes>60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Adrianna Demibold</vt:lpstr>
      <vt:lpstr>Adrianna Light</vt:lpstr>
      <vt:lpstr>Arial</vt:lpstr>
      <vt:lpstr>Arial,Sans-Serif</vt:lpstr>
      <vt:lpstr>Calibri</vt:lpstr>
      <vt:lpstr>Calibri Light</vt:lpstr>
      <vt:lpstr>Lato</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 MacConnell</dc:creator>
  <cp:lastModifiedBy>Connolly, Jennifer</cp:lastModifiedBy>
  <cp:revision>660</cp:revision>
  <cp:lastPrinted>2023-10-06T17:18:22Z</cp:lastPrinted>
  <dcterms:created xsi:type="dcterms:W3CDTF">2020-01-14T15:59:31Z</dcterms:created>
  <dcterms:modified xsi:type="dcterms:W3CDTF">2024-01-05T17:15:50Z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0x01010086D4FFE232A7C642B2046C98437AB098</vt:lpwstr>
  </property>
</Properties>
</file>